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80" r:id="rId3"/>
    <p:sldId id="288" r:id="rId4"/>
    <p:sldId id="257" r:id="rId5"/>
    <p:sldId id="290" r:id="rId6"/>
    <p:sldId id="318" r:id="rId7"/>
    <p:sldId id="298" r:id="rId8"/>
    <p:sldId id="293" r:id="rId9"/>
    <p:sldId id="294" r:id="rId10"/>
    <p:sldId id="261" r:id="rId11"/>
    <p:sldId id="295" r:id="rId12"/>
    <p:sldId id="307" r:id="rId13"/>
    <p:sldId id="301" r:id="rId14"/>
    <p:sldId id="308" r:id="rId15"/>
    <p:sldId id="309" r:id="rId16"/>
    <p:sldId id="302" r:id="rId17"/>
    <p:sldId id="310" r:id="rId18"/>
    <p:sldId id="303" r:id="rId19"/>
    <p:sldId id="311" r:id="rId20"/>
    <p:sldId id="304" r:id="rId21"/>
    <p:sldId id="300" r:id="rId22"/>
    <p:sldId id="283" r:id="rId23"/>
    <p:sldId id="282" r:id="rId24"/>
    <p:sldId id="312" r:id="rId25"/>
    <p:sldId id="313" r:id="rId26"/>
    <p:sldId id="299" r:id="rId27"/>
    <p:sldId id="314" r:id="rId28"/>
    <p:sldId id="315" r:id="rId29"/>
    <p:sldId id="316" r:id="rId30"/>
    <p:sldId id="317" r:id="rId31"/>
    <p:sldId id="286" r:id="rId32"/>
    <p:sldId id="275" r:id="rId33"/>
    <p:sldId id="30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5AA09D"/>
    <a:srgbClr val="AE4299"/>
    <a:srgbClr val="E943A2"/>
    <a:srgbClr val="E945A3"/>
    <a:srgbClr val="EB53AA"/>
    <a:srgbClr val="DB5BC3"/>
    <a:srgbClr val="EC5EAF"/>
    <a:srgbClr val="EA4CA6"/>
    <a:srgbClr val="C076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22819DB-FC83-4F2B-8C65-FB9E98A5280E}" type="datetimeFigureOut">
              <a:rPr lang="ar-EG" smtClean="0"/>
              <a:t>09/12/1445</a:t>
            </a:fld>
            <a:endParaRPr lang="ar-EG"/>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ar-EG"/>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36063413-08A6-4723-9292-174457957E43}" type="slidenum">
              <a:rPr lang="ar-EG" smtClean="0"/>
              <a:t>‹#›</a:t>
            </a:fld>
            <a:endParaRPr lang="ar-EG"/>
          </a:p>
        </p:txBody>
      </p:sp>
    </p:spTree>
    <p:extLst>
      <p:ext uri="{BB962C8B-B14F-4D97-AF65-F5344CB8AC3E}">
        <p14:creationId xmlns:p14="http://schemas.microsoft.com/office/powerpoint/2010/main" val="99227432"/>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819DB-FC83-4F2B-8C65-FB9E98A5280E}" type="datetimeFigureOut">
              <a:rPr lang="ar-EG" smtClean="0"/>
              <a:t>09/12/1445</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6063413-08A6-4723-9292-174457957E43}" type="slidenum">
              <a:rPr lang="ar-EG" smtClean="0"/>
              <a:t>‹#›</a:t>
            </a:fld>
            <a:endParaRPr lang="ar-EG"/>
          </a:p>
        </p:txBody>
      </p:sp>
    </p:spTree>
    <p:extLst>
      <p:ext uri="{BB962C8B-B14F-4D97-AF65-F5344CB8AC3E}">
        <p14:creationId xmlns:p14="http://schemas.microsoft.com/office/powerpoint/2010/main" val="1695533110"/>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819DB-FC83-4F2B-8C65-FB9E98A5280E}" type="datetimeFigureOut">
              <a:rPr lang="ar-EG" smtClean="0"/>
              <a:t>09/12/1445</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6063413-08A6-4723-9292-174457957E43}" type="slidenum">
              <a:rPr lang="ar-EG" smtClean="0"/>
              <a:t>‹#›</a:t>
            </a:fld>
            <a:endParaRPr lang="ar-EG"/>
          </a:p>
        </p:txBody>
      </p:sp>
    </p:spTree>
    <p:extLst>
      <p:ext uri="{BB962C8B-B14F-4D97-AF65-F5344CB8AC3E}">
        <p14:creationId xmlns:p14="http://schemas.microsoft.com/office/powerpoint/2010/main" val="96528387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2819DB-FC83-4F2B-8C65-FB9E98A5280E}" type="datetimeFigureOut">
              <a:rPr lang="ar-EG" smtClean="0"/>
              <a:t>09/12/1445</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36063413-08A6-4723-9292-174457957E43}" type="slidenum">
              <a:rPr lang="ar-EG" smtClean="0"/>
              <a:t>‹#›</a:t>
            </a:fld>
            <a:endParaRPr lang="ar-EG"/>
          </a:p>
        </p:txBody>
      </p:sp>
    </p:spTree>
    <p:extLst>
      <p:ext uri="{BB962C8B-B14F-4D97-AF65-F5344CB8AC3E}">
        <p14:creationId xmlns:p14="http://schemas.microsoft.com/office/powerpoint/2010/main" val="47819507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122819DB-FC83-4F2B-8C65-FB9E98A5280E}" type="datetimeFigureOut">
              <a:rPr lang="ar-EG" smtClean="0"/>
              <a:t>09/12/1445</a:t>
            </a:fld>
            <a:endParaRPr lang="ar-EG"/>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ar-EG"/>
          </a:p>
        </p:txBody>
      </p:sp>
      <p:sp>
        <p:nvSpPr>
          <p:cNvPr id="6" name="Slide Number Placeholder 5"/>
          <p:cNvSpPr>
            <a:spLocks noGrp="1"/>
          </p:cNvSpPr>
          <p:nvPr>
            <p:ph type="sldNum" sz="quarter" idx="12"/>
          </p:nvPr>
        </p:nvSpPr>
        <p:spPr>
          <a:xfrm>
            <a:off x="8604504" y="5211060"/>
            <a:ext cx="2112264" cy="228600"/>
          </a:xfrm>
        </p:spPr>
        <p:txBody>
          <a:bodyPr/>
          <a:lstStyle/>
          <a:p>
            <a:fld id="{36063413-08A6-4723-9292-174457957E43}" type="slidenum">
              <a:rPr lang="ar-EG" smtClean="0"/>
              <a:t>‹#›</a:t>
            </a:fld>
            <a:endParaRPr lang="ar-EG"/>
          </a:p>
        </p:txBody>
      </p:sp>
    </p:spTree>
    <p:extLst>
      <p:ext uri="{BB962C8B-B14F-4D97-AF65-F5344CB8AC3E}">
        <p14:creationId xmlns:p14="http://schemas.microsoft.com/office/powerpoint/2010/main" val="1189319782"/>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2819DB-FC83-4F2B-8C65-FB9E98A5280E}" type="datetimeFigureOut">
              <a:rPr lang="ar-EG" smtClean="0"/>
              <a:t>09/12/1445</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36063413-08A6-4723-9292-174457957E43}" type="slidenum">
              <a:rPr lang="ar-EG" smtClean="0"/>
              <a:t>‹#›</a:t>
            </a:fld>
            <a:endParaRPr lang="ar-EG"/>
          </a:p>
        </p:txBody>
      </p:sp>
    </p:spTree>
    <p:extLst>
      <p:ext uri="{BB962C8B-B14F-4D97-AF65-F5344CB8AC3E}">
        <p14:creationId xmlns:p14="http://schemas.microsoft.com/office/powerpoint/2010/main" val="26091350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2819DB-FC83-4F2B-8C65-FB9E98A5280E}" type="datetimeFigureOut">
              <a:rPr lang="ar-EG" smtClean="0"/>
              <a:t>09/12/1445</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36063413-08A6-4723-9292-174457957E43}" type="slidenum">
              <a:rPr lang="ar-EG" smtClean="0"/>
              <a:t>‹#›</a:t>
            </a:fld>
            <a:endParaRPr lang="ar-EG"/>
          </a:p>
        </p:txBody>
      </p:sp>
    </p:spTree>
    <p:extLst>
      <p:ext uri="{BB962C8B-B14F-4D97-AF65-F5344CB8AC3E}">
        <p14:creationId xmlns:p14="http://schemas.microsoft.com/office/powerpoint/2010/main" val="3333331136"/>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2819DB-FC83-4F2B-8C65-FB9E98A5280E}" type="datetimeFigureOut">
              <a:rPr lang="ar-EG" smtClean="0"/>
              <a:t>09/12/1445</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36063413-08A6-4723-9292-174457957E43}" type="slidenum">
              <a:rPr lang="ar-EG" smtClean="0"/>
              <a:t>‹#›</a:t>
            </a:fld>
            <a:endParaRPr lang="ar-EG"/>
          </a:p>
        </p:txBody>
      </p:sp>
    </p:spTree>
    <p:extLst>
      <p:ext uri="{BB962C8B-B14F-4D97-AF65-F5344CB8AC3E}">
        <p14:creationId xmlns:p14="http://schemas.microsoft.com/office/powerpoint/2010/main" val="3811340873"/>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2819DB-FC83-4F2B-8C65-FB9E98A5280E}" type="datetimeFigureOut">
              <a:rPr lang="ar-EG" smtClean="0"/>
              <a:t>09/12/1445</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36063413-08A6-4723-9292-174457957E43}" type="slidenum">
              <a:rPr lang="ar-EG" smtClean="0"/>
              <a:t>‹#›</a:t>
            </a:fld>
            <a:endParaRPr lang="ar-EG"/>
          </a:p>
        </p:txBody>
      </p:sp>
    </p:spTree>
    <p:extLst>
      <p:ext uri="{BB962C8B-B14F-4D97-AF65-F5344CB8AC3E}">
        <p14:creationId xmlns:p14="http://schemas.microsoft.com/office/powerpoint/2010/main" val="683135562"/>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22819DB-FC83-4F2B-8C65-FB9E98A5280E}" type="datetimeFigureOut">
              <a:rPr lang="ar-EG" smtClean="0"/>
              <a:t>09/12/1445</a:t>
            </a:fld>
            <a:endParaRPr lang="ar-EG"/>
          </a:p>
        </p:txBody>
      </p:sp>
      <p:sp>
        <p:nvSpPr>
          <p:cNvPr id="9" name="Footer Placeholder 8"/>
          <p:cNvSpPr>
            <a:spLocks noGrp="1"/>
          </p:cNvSpPr>
          <p:nvPr>
            <p:ph type="ftr" sz="quarter" idx="11"/>
          </p:nvPr>
        </p:nvSpPr>
        <p:spPr/>
        <p:txBody>
          <a:bodyPr/>
          <a:lstStyle>
            <a:lvl1pPr algn="r">
              <a:defRPr/>
            </a:lvl1pPr>
          </a:lstStyle>
          <a:p>
            <a:endParaRPr lang="ar-EG"/>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36063413-08A6-4723-9292-174457957E43}" type="slidenum">
              <a:rPr lang="ar-EG" smtClean="0"/>
              <a:t>‹#›</a:t>
            </a:fld>
            <a:endParaRPr lang="ar-EG"/>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227887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122819DB-FC83-4F2B-8C65-FB9E98A5280E}" type="datetimeFigureOut">
              <a:rPr lang="ar-EG" smtClean="0"/>
              <a:t>09/12/1445</a:t>
            </a:fld>
            <a:endParaRPr lang="ar-EG"/>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ar-EG"/>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36063413-08A6-4723-9292-174457957E43}" type="slidenum">
              <a:rPr lang="ar-EG" smtClean="0"/>
              <a:t>‹#›</a:t>
            </a:fld>
            <a:endParaRPr lang="ar-EG"/>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26704854"/>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AA09D"/>
            </a:gs>
            <a:gs pos="77000">
              <a:srgbClr val="5AA09D"/>
            </a:gs>
            <a:gs pos="100000">
              <a:srgbClr val="FF6699"/>
            </a:gs>
          </a:gsLst>
          <a:lin ang="2700000" scaled="1"/>
          <a:tileRect/>
        </a:gra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122819DB-FC83-4F2B-8C65-FB9E98A5280E}" type="datetimeFigureOut">
              <a:rPr lang="ar-EG" smtClean="0"/>
              <a:t>09/12/1445</a:t>
            </a:fld>
            <a:endParaRPr lang="ar-EG"/>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ar-EG"/>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6063413-08A6-4723-9292-174457957E43}" type="slidenum">
              <a:rPr lang="ar-EG" smtClean="0"/>
              <a:t>‹#›</a:t>
            </a:fld>
            <a:endParaRPr lang="ar-EG"/>
          </a:p>
        </p:txBody>
      </p:sp>
    </p:spTree>
    <p:extLst>
      <p:ext uri="{BB962C8B-B14F-4D97-AF65-F5344CB8AC3E}">
        <p14:creationId xmlns:p14="http://schemas.microsoft.com/office/powerpoint/2010/main" val="196327721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wipe/>
  </p:transition>
  <p:txStyles>
    <p:titleStyle>
      <a:lvl1pPr algn="l" defTabSz="914400" rtl="1"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r" defTabSz="914400" rtl="1"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fanconic/skin-cancer-malignant-vs-benig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image" Target="../media/image32.jpg"/><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2.jpg"/><Relationship Id="rId2" Type="http://schemas.openxmlformats.org/officeDocument/2006/relationships/image" Target="../media/image33.jpg"/><Relationship Id="rId1" Type="http://schemas.openxmlformats.org/officeDocument/2006/relationships/slideLayout" Target="../slideLayouts/slideLayout4.xml"/><Relationship Id="rId6" Type="http://schemas.openxmlformats.org/officeDocument/2006/relationships/image" Target="../media/image31.jpg"/><Relationship Id="rId5" Type="http://schemas.openxmlformats.org/officeDocument/2006/relationships/image" Target="../media/image35.jp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E31FADD-28C8-4F4E-91A0-B3CB76EF2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ar-EG"/>
          </a:p>
        </p:txBody>
      </p:sp>
      <p:sp>
        <p:nvSpPr>
          <p:cNvPr id="57" name="Rectangle 56">
            <a:extLst>
              <a:ext uri="{FF2B5EF4-FFF2-40B4-BE49-F238E27FC236}">
                <a16:creationId xmlns:a16="http://schemas.microsoft.com/office/drawing/2014/main" id="{FED926F3-B564-439F-AB6E-6E0034F58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ar-EG"/>
          </a:p>
        </p:txBody>
      </p:sp>
      <p:sp>
        <p:nvSpPr>
          <p:cNvPr id="2" name="Title 1">
            <a:extLst>
              <a:ext uri="{FF2B5EF4-FFF2-40B4-BE49-F238E27FC236}">
                <a16:creationId xmlns:a16="http://schemas.microsoft.com/office/drawing/2014/main" id="{D5E65856-F7C7-0D8E-4A04-8F9F60E24A9B}"/>
              </a:ext>
            </a:extLst>
          </p:cNvPr>
          <p:cNvSpPr>
            <a:spLocks noGrp="1"/>
          </p:cNvSpPr>
          <p:nvPr>
            <p:ph type="ctrTitle"/>
          </p:nvPr>
        </p:nvSpPr>
        <p:spPr>
          <a:xfrm>
            <a:off x="1447799" y="1267730"/>
            <a:ext cx="9296400" cy="4089275"/>
          </a:xfrm>
        </p:spPr>
        <p:txBody>
          <a:bodyPr vert="horz" lIns="91440" tIns="45720" rIns="91440" bIns="45720" rtlCol="0">
            <a:normAutofit/>
          </a:bodyPr>
          <a:lstStyle/>
          <a:p>
            <a:pPr rtl="0">
              <a:lnSpc>
                <a:spcPct val="150000"/>
              </a:lnSpc>
            </a:pPr>
            <a:r>
              <a:rPr lang="en-US" sz="4800" b="1" i="1" dirty="0">
                <a:solidFill>
                  <a:srgbClr val="5AA09D"/>
                </a:solidFill>
                <a:latin typeface="Amasis MT Pro Medium" panose="02040604050005020304" pitchFamily="18" charset="0"/>
                <a:cs typeface="Aharoni" panose="02010803020104030203" pitchFamily="2" charset="-79"/>
              </a:rPr>
              <a:t>Skin Cancer Detection </a:t>
            </a:r>
            <a:br>
              <a:rPr lang="en-US" sz="4800" b="1" i="1" dirty="0">
                <a:solidFill>
                  <a:srgbClr val="5AA09D"/>
                </a:solidFill>
                <a:latin typeface="Amasis MT Pro Medium" panose="02040604050005020304" pitchFamily="18" charset="0"/>
                <a:cs typeface="Aharoni" panose="02010803020104030203" pitchFamily="2" charset="-79"/>
              </a:rPr>
            </a:br>
            <a:r>
              <a:rPr lang="en-US" sz="4800" b="1" i="1" dirty="0">
                <a:solidFill>
                  <a:srgbClr val="5AA09D"/>
                </a:solidFill>
                <a:latin typeface="Amasis MT Pro Medium" panose="02040604050005020304" pitchFamily="18" charset="0"/>
                <a:cs typeface="Aharoni" panose="02010803020104030203" pitchFamily="2" charset="-79"/>
              </a:rPr>
              <a:t>App </a:t>
            </a:r>
          </a:p>
        </p:txBody>
      </p:sp>
      <p:sp>
        <p:nvSpPr>
          <p:cNvPr id="58" name="Rectangle 57">
            <a:extLst>
              <a:ext uri="{FF2B5EF4-FFF2-40B4-BE49-F238E27FC236}">
                <a16:creationId xmlns:a16="http://schemas.microsoft.com/office/drawing/2014/main" id="{E6D331CB-6FBA-4372-AC60-F6B170C67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ar-EG"/>
          </a:p>
        </p:txBody>
      </p:sp>
      <p:cxnSp>
        <p:nvCxnSpPr>
          <p:cNvPr id="59" name="Straight Connector 58">
            <a:extLst>
              <a:ext uri="{FF2B5EF4-FFF2-40B4-BE49-F238E27FC236}">
                <a16:creationId xmlns:a16="http://schemas.microsoft.com/office/drawing/2014/main" id="{4126804E-8B26-4520-869D-E127C27BC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F5E85EB-F7B3-4293-B1A9-9E1C5A37F6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C29264A-3E42-42AF-9FCD-A88A68D60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0262370-3A32-B8D1-0D81-91BC48922494}"/>
              </a:ext>
            </a:extLst>
          </p:cNvPr>
          <p:cNvSpPr/>
          <p:nvPr/>
        </p:nvSpPr>
        <p:spPr>
          <a:xfrm>
            <a:off x="5135880" y="1267730"/>
            <a:ext cx="1920240" cy="731520"/>
          </a:xfrm>
          <a:prstGeom prst="rect">
            <a:avLst/>
          </a:prstGeom>
          <a:solidFill>
            <a:srgbClr val="5AA09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pink and black circle with black lines&#10;&#10;Description automatically generated">
            <a:extLst>
              <a:ext uri="{FF2B5EF4-FFF2-40B4-BE49-F238E27FC236}">
                <a16:creationId xmlns:a16="http://schemas.microsoft.com/office/drawing/2014/main" id="{704A3410-5C6A-F041-9A2A-B04C449AD21F}"/>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5634317" y="1133669"/>
            <a:ext cx="915783" cy="9157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22308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txBody>
          <a:bodyPr/>
          <a:lstStyle/>
          <a:p>
            <a:endParaRPr lang="ar-EG"/>
          </a:p>
        </p:txBody>
      </p:sp>
      <p:sp>
        <p:nvSpPr>
          <p:cNvPr id="2" name="Title 1">
            <a:extLst>
              <a:ext uri="{FF2B5EF4-FFF2-40B4-BE49-F238E27FC236}">
                <a16:creationId xmlns:a16="http://schemas.microsoft.com/office/drawing/2014/main" id="{2757DB74-4C24-650A-D529-59375679C3D5}"/>
              </a:ext>
            </a:extLst>
          </p:cNvPr>
          <p:cNvSpPr>
            <a:spLocks noGrp="1"/>
          </p:cNvSpPr>
          <p:nvPr>
            <p:ph type="title"/>
          </p:nvPr>
        </p:nvSpPr>
        <p:spPr>
          <a:xfrm>
            <a:off x="234696" y="237744"/>
            <a:ext cx="4419599" cy="6382512"/>
          </a:xfrm>
          <a:gradFill>
            <a:gsLst>
              <a:gs pos="0">
                <a:srgbClr val="5AA09D"/>
              </a:gs>
              <a:gs pos="77000">
                <a:srgbClr val="5AA09D"/>
              </a:gs>
              <a:gs pos="100000">
                <a:srgbClr val="FF6699"/>
              </a:gs>
            </a:gsLst>
            <a:lin ang="2700000" scaled="1"/>
          </a:gradFill>
        </p:spPr>
        <p:txBody>
          <a:bodyPr vert="horz" lIns="91440" tIns="45720" rIns="91440" bIns="45720" rtlCol="0">
            <a:normAutofit/>
          </a:bodyPr>
          <a:lstStyle/>
          <a:p>
            <a:pPr algn="ctr"/>
            <a:r>
              <a:rPr lang="en-US" sz="3200" b="1" i="1" kern="1200" dirty="0">
                <a:effectLst/>
                <a:latin typeface="Times New Roman" panose="02020603050405020304" pitchFamily="18" charset="0"/>
                <a:ea typeface="+mj-ea"/>
                <a:cs typeface="Times New Roman" panose="02020603050405020304" pitchFamily="18" charset="0"/>
              </a:rPr>
              <a:t>Comparison between existing works</a:t>
            </a:r>
            <a:br>
              <a:rPr lang="en-US" sz="3200" b="1" i="1" kern="1200" dirty="0">
                <a:effectLst/>
                <a:latin typeface="Times New Roman" panose="02020603050405020304" pitchFamily="18" charset="0"/>
                <a:ea typeface="+mj-ea"/>
                <a:cs typeface="Times New Roman" panose="02020603050405020304" pitchFamily="18" charset="0"/>
              </a:rPr>
            </a:br>
            <a:endParaRPr lang="en-US" sz="3200" b="1" i="1" kern="1200" dirty="0">
              <a:latin typeface="Times New Roman" panose="02020603050405020304" pitchFamily="18" charset="0"/>
              <a:ea typeface="+mj-ea"/>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315C7EA5-65B6-C028-9BD2-AD3B48D1D743}"/>
              </a:ext>
            </a:extLst>
          </p:cNvPr>
          <p:cNvGraphicFramePr>
            <a:graphicFrameLocks noGrp="1"/>
          </p:cNvGraphicFramePr>
          <p:nvPr>
            <p:ph idx="1"/>
            <p:extLst>
              <p:ext uri="{D42A27DB-BD31-4B8C-83A1-F6EECF244321}">
                <p14:modId xmlns:p14="http://schemas.microsoft.com/office/powerpoint/2010/main" val="1748633701"/>
              </p:ext>
            </p:extLst>
          </p:nvPr>
        </p:nvGraphicFramePr>
        <p:xfrm>
          <a:off x="4968814" y="690113"/>
          <a:ext cx="6988489" cy="5667554"/>
        </p:xfrm>
        <a:graphic>
          <a:graphicData uri="http://schemas.openxmlformats.org/drawingml/2006/table">
            <a:tbl>
              <a:tblPr firstRow="1" firstCol="1" bandRow="1">
                <a:tableStyleId>{E8B1032C-EA38-4F05-BA0D-38AFFFC7BED3}</a:tableStyleId>
              </a:tblPr>
              <a:tblGrid>
                <a:gridCol w="2378539">
                  <a:extLst>
                    <a:ext uri="{9D8B030D-6E8A-4147-A177-3AD203B41FA5}">
                      <a16:colId xmlns:a16="http://schemas.microsoft.com/office/drawing/2014/main" val="1848492704"/>
                    </a:ext>
                  </a:extLst>
                </a:gridCol>
                <a:gridCol w="772412">
                  <a:extLst>
                    <a:ext uri="{9D8B030D-6E8A-4147-A177-3AD203B41FA5}">
                      <a16:colId xmlns:a16="http://schemas.microsoft.com/office/drawing/2014/main" val="174522243"/>
                    </a:ext>
                  </a:extLst>
                </a:gridCol>
                <a:gridCol w="845975">
                  <a:extLst>
                    <a:ext uri="{9D8B030D-6E8A-4147-A177-3AD203B41FA5}">
                      <a16:colId xmlns:a16="http://schemas.microsoft.com/office/drawing/2014/main" val="3662896658"/>
                    </a:ext>
                  </a:extLst>
                </a:gridCol>
                <a:gridCol w="1131032">
                  <a:extLst>
                    <a:ext uri="{9D8B030D-6E8A-4147-A177-3AD203B41FA5}">
                      <a16:colId xmlns:a16="http://schemas.microsoft.com/office/drawing/2014/main" val="1955975157"/>
                    </a:ext>
                  </a:extLst>
                </a:gridCol>
                <a:gridCol w="689598">
                  <a:extLst>
                    <a:ext uri="{9D8B030D-6E8A-4147-A177-3AD203B41FA5}">
                      <a16:colId xmlns:a16="http://schemas.microsoft.com/office/drawing/2014/main" val="2172146185"/>
                    </a:ext>
                  </a:extLst>
                </a:gridCol>
                <a:gridCol w="1170933">
                  <a:extLst>
                    <a:ext uri="{9D8B030D-6E8A-4147-A177-3AD203B41FA5}">
                      <a16:colId xmlns:a16="http://schemas.microsoft.com/office/drawing/2014/main" val="3367005244"/>
                    </a:ext>
                  </a:extLst>
                </a:gridCol>
              </a:tblGrid>
              <a:tr h="687316">
                <a:tc>
                  <a:txBody>
                    <a:bodyPr/>
                    <a:lstStyle/>
                    <a:p>
                      <a:pPr marL="0" marR="0" algn="l" rtl="0">
                        <a:lnSpc>
                          <a:spcPct val="115000"/>
                        </a:lnSpc>
                        <a:spcBef>
                          <a:spcPts val="0"/>
                        </a:spcBef>
                        <a:spcAft>
                          <a:spcPts val="1000"/>
                        </a:spcAft>
                      </a:pPr>
                      <a:r>
                        <a:rPr lang="en-US" sz="1500" i="1" kern="0" dirty="0">
                          <a:solidFill>
                            <a:srgbClr val="FF6699"/>
                          </a:solidFill>
                          <a:effectLst/>
                        </a:rPr>
                        <a:t>Function Name</a:t>
                      </a:r>
                      <a:endParaRPr lang="en-US" sz="1400" i="1"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ctr">
                        <a:lnSpc>
                          <a:spcPct val="115000"/>
                        </a:lnSpc>
                        <a:spcBef>
                          <a:spcPts val="0"/>
                        </a:spcBef>
                        <a:spcAft>
                          <a:spcPts val="1000"/>
                        </a:spcAft>
                      </a:pPr>
                      <a:r>
                        <a:rPr lang="en-US" sz="1500" b="1" i="1" kern="0" dirty="0">
                          <a:effectLst/>
                        </a:rPr>
                        <a:t>Skin Vision</a:t>
                      </a:r>
                      <a:endParaRPr lang="en-US" sz="1400" b="1"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ctr">
                        <a:lnSpc>
                          <a:spcPct val="115000"/>
                        </a:lnSpc>
                        <a:spcBef>
                          <a:spcPts val="0"/>
                        </a:spcBef>
                        <a:spcAft>
                          <a:spcPts val="1000"/>
                        </a:spcAft>
                      </a:pPr>
                      <a:r>
                        <a:rPr lang="en-US" sz="1500" i="1" kern="0" dirty="0">
                          <a:effectLst/>
                        </a:rPr>
                        <a:t>Miiskin</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ctr">
                        <a:lnSpc>
                          <a:spcPct val="115000"/>
                        </a:lnSpc>
                        <a:spcBef>
                          <a:spcPts val="0"/>
                        </a:spcBef>
                        <a:spcAft>
                          <a:spcPts val="1000"/>
                        </a:spcAft>
                      </a:pPr>
                      <a:r>
                        <a:rPr lang="en-US" sz="1500" i="1" kern="0" dirty="0">
                          <a:effectLst/>
                        </a:rPr>
                        <a:t>Ada Skin Check</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ctr">
                        <a:lnSpc>
                          <a:spcPct val="115000"/>
                        </a:lnSpc>
                        <a:spcBef>
                          <a:spcPts val="0"/>
                        </a:spcBef>
                        <a:spcAft>
                          <a:spcPts val="1000"/>
                        </a:spcAft>
                      </a:pPr>
                      <a:r>
                        <a:rPr lang="en-US" sz="1500" i="1" kern="0" dirty="0">
                          <a:effectLst/>
                        </a:rPr>
                        <a:t>Skin IO</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ctr">
                        <a:lnSpc>
                          <a:spcPct val="115000"/>
                        </a:lnSpc>
                        <a:spcBef>
                          <a:spcPts val="0"/>
                        </a:spcBef>
                        <a:spcAft>
                          <a:spcPts val="1000"/>
                        </a:spcAft>
                      </a:pPr>
                      <a:r>
                        <a:rPr lang="en-US" sz="1500" i="1" kern="0" dirty="0">
                          <a:solidFill>
                            <a:srgbClr val="4B8582"/>
                          </a:solidFill>
                          <a:effectLst/>
                        </a:rPr>
                        <a:t>Skin Cancer</a:t>
                      </a:r>
                      <a:endParaRPr lang="en-US" sz="1400" i="1" kern="100" dirty="0">
                        <a:solidFill>
                          <a:srgbClr val="4B8582"/>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extLst>
                  <a:ext uri="{0D108BD9-81ED-4DB2-BD59-A6C34878D82A}">
                    <a16:rowId xmlns:a16="http://schemas.microsoft.com/office/drawing/2014/main" val="3052731275"/>
                  </a:ext>
                </a:extLst>
              </a:tr>
              <a:tr h="688027">
                <a:tc>
                  <a:txBody>
                    <a:bodyPr/>
                    <a:lstStyle/>
                    <a:p>
                      <a:pPr marL="0" marR="0" algn="l" rtl="0">
                        <a:lnSpc>
                          <a:spcPct val="115000"/>
                        </a:lnSpc>
                        <a:spcBef>
                          <a:spcPts val="0"/>
                        </a:spcBef>
                        <a:spcAft>
                          <a:spcPts val="1000"/>
                        </a:spcAft>
                      </a:pPr>
                      <a:r>
                        <a:rPr lang="en-US" sz="1500" i="1" kern="0" dirty="0">
                          <a:effectLst/>
                        </a:rPr>
                        <a:t>Image </a:t>
                      </a:r>
                      <a:r>
                        <a:rPr lang="en-US" sz="1400" i="1" kern="0" dirty="0">
                          <a:effectLst/>
                        </a:rPr>
                        <a:t>Recognition</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lvl="0" indent="0" algn="just" defTabSz="914400" rtl="1" eaLnBrk="1" fontAlgn="auto" latinLnBrk="0" hangingPunct="1">
                        <a:lnSpc>
                          <a:spcPct val="115000"/>
                        </a:lnSpc>
                        <a:spcBef>
                          <a:spcPts val="0"/>
                        </a:spcBef>
                        <a:spcAft>
                          <a:spcPts val="1000"/>
                        </a:spcAft>
                        <a:buClrTx/>
                        <a:buSzTx/>
                        <a:buFontTx/>
                        <a:buNone/>
                        <a:tabLst/>
                        <a:defRPr/>
                      </a:pPr>
                      <a:r>
                        <a:rPr lang="en-US" sz="1500" kern="0" dirty="0">
                          <a:effectLst/>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15000"/>
                        </a:lnSpc>
                        <a:spcBef>
                          <a:spcPts val="0"/>
                        </a:spcBef>
                        <a:spcAft>
                          <a:spcPts val="1000"/>
                        </a:spcAft>
                      </a:pPr>
                      <a:r>
                        <a:rPr lang="en-US" sz="1500" kern="0" dirty="0">
                          <a:effectLst/>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effectLst/>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effectLst/>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effectLst/>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chemeClr val="accent4"/>
                          </a:solidFill>
                          <a:effectLst/>
                        </a:rPr>
                        <a:t>✔</a:t>
                      </a:r>
                      <a:endParaRPr lang="en-US" sz="1400" kern="100" dirty="0">
                        <a:solidFill>
                          <a:schemeClr val="accent4"/>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extLst>
                  <a:ext uri="{0D108BD9-81ED-4DB2-BD59-A6C34878D82A}">
                    <a16:rowId xmlns:a16="http://schemas.microsoft.com/office/drawing/2014/main" val="3022025184"/>
                  </a:ext>
                </a:extLst>
              </a:tr>
              <a:tr h="687316">
                <a:tc>
                  <a:txBody>
                    <a:bodyPr/>
                    <a:lstStyle/>
                    <a:p>
                      <a:pPr marL="0" marR="0" algn="l" rtl="0">
                        <a:lnSpc>
                          <a:spcPct val="115000"/>
                        </a:lnSpc>
                        <a:spcBef>
                          <a:spcPts val="0"/>
                        </a:spcBef>
                        <a:spcAft>
                          <a:spcPts val="1000"/>
                        </a:spcAft>
                      </a:pPr>
                      <a:r>
                        <a:rPr lang="en-US" sz="1500" i="1" kern="0" dirty="0">
                          <a:effectLst/>
                        </a:rPr>
                        <a:t>Risk Stratification</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effectLst/>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rgbClr val="FF6699"/>
                          </a:solidFill>
                          <a:effectLst/>
                        </a:rPr>
                        <a:t>❌</a:t>
                      </a:r>
                      <a:endParaRPr lang="en-US" sz="1400"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rgbClr val="FF6699"/>
                          </a:solidFill>
                          <a:effectLst/>
                        </a:rPr>
                        <a:t>❌</a:t>
                      </a:r>
                      <a:endParaRPr lang="en-US" sz="1400"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rgbClr val="FF6699"/>
                          </a:solidFill>
                          <a:effectLst/>
                        </a:rPr>
                        <a:t>❌</a:t>
                      </a:r>
                      <a:endParaRPr lang="en-US" sz="1400"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chemeClr val="accent4"/>
                          </a:solidFill>
                          <a:effectLst/>
                        </a:rPr>
                        <a:t>✔</a:t>
                      </a:r>
                      <a:endParaRPr lang="en-US" sz="1400" kern="100" dirty="0">
                        <a:solidFill>
                          <a:schemeClr val="accent4"/>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extLst>
                  <a:ext uri="{0D108BD9-81ED-4DB2-BD59-A6C34878D82A}">
                    <a16:rowId xmlns:a16="http://schemas.microsoft.com/office/drawing/2014/main" val="813804311"/>
                  </a:ext>
                </a:extLst>
              </a:tr>
              <a:tr h="551193">
                <a:tc>
                  <a:txBody>
                    <a:bodyPr/>
                    <a:lstStyle/>
                    <a:p>
                      <a:pPr marL="0" marR="0" algn="l" rtl="0">
                        <a:lnSpc>
                          <a:spcPct val="115000"/>
                        </a:lnSpc>
                        <a:spcBef>
                          <a:spcPts val="0"/>
                        </a:spcBef>
                        <a:spcAft>
                          <a:spcPts val="1000"/>
                        </a:spcAft>
                      </a:pPr>
                      <a:r>
                        <a:rPr lang="en-US" sz="1500" i="1" kern="0" dirty="0">
                          <a:effectLst/>
                        </a:rPr>
                        <a:t>Educational </a:t>
                      </a:r>
                      <a:r>
                        <a:rPr lang="en-US" sz="1400" i="1" kern="0" dirty="0">
                          <a:effectLst/>
                        </a:rPr>
                        <a:t>Resources</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rgbClr val="FF6699"/>
                          </a:solidFill>
                          <a:effectLst/>
                        </a:rPr>
                        <a:t>❌</a:t>
                      </a:r>
                      <a:endParaRPr lang="en-US" sz="1400"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rgbClr val="FF6699"/>
                          </a:solidFill>
                          <a:effectLst/>
                        </a:rPr>
                        <a:t>❌</a:t>
                      </a:r>
                      <a:endParaRPr lang="en-US" sz="1400"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chemeClr val="accent4"/>
                          </a:solidFill>
                          <a:effectLst/>
                        </a:rPr>
                        <a:t>✔</a:t>
                      </a:r>
                      <a:endParaRPr lang="en-US" sz="1400" kern="100" dirty="0">
                        <a:solidFill>
                          <a:schemeClr val="accent4"/>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extLst>
                  <a:ext uri="{0D108BD9-81ED-4DB2-BD59-A6C34878D82A}">
                    <a16:rowId xmlns:a16="http://schemas.microsoft.com/office/drawing/2014/main" val="1836095814"/>
                  </a:ext>
                </a:extLst>
              </a:tr>
              <a:tr h="385722">
                <a:tc>
                  <a:txBody>
                    <a:bodyPr/>
                    <a:lstStyle/>
                    <a:p>
                      <a:pPr marL="0" marR="0" algn="l" rtl="0">
                        <a:lnSpc>
                          <a:spcPct val="115000"/>
                        </a:lnSpc>
                        <a:spcBef>
                          <a:spcPts val="0"/>
                        </a:spcBef>
                        <a:spcAft>
                          <a:spcPts val="1000"/>
                        </a:spcAft>
                      </a:pPr>
                      <a:r>
                        <a:rPr lang="en-US" sz="1500" i="1" kern="0" dirty="0">
                          <a:effectLst/>
                        </a:rPr>
                        <a:t>User Feedback</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rgbClr val="FF6699"/>
                          </a:solidFill>
                          <a:effectLst/>
                        </a:rPr>
                        <a:t>❌</a:t>
                      </a:r>
                      <a:endParaRPr lang="en-US" sz="1400"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rgbClr val="FF6699"/>
                          </a:solidFill>
                          <a:effectLst/>
                        </a:rPr>
                        <a:t>❌</a:t>
                      </a:r>
                      <a:endParaRPr lang="en-US" sz="1400"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chemeClr val="accent4"/>
                          </a:solidFill>
                          <a:effectLst/>
                        </a:rPr>
                        <a:t>✔</a:t>
                      </a:r>
                      <a:endParaRPr lang="en-US" sz="1400" kern="100" dirty="0">
                        <a:solidFill>
                          <a:schemeClr val="accent4"/>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extLst>
                  <a:ext uri="{0D108BD9-81ED-4DB2-BD59-A6C34878D82A}">
                    <a16:rowId xmlns:a16="http://schemas.microsoft.com/office/drawing/2014/main" val="2343262199"/>
                  </a:ext>
                </a:extLst>
              </a:tr>
              <a:tr h="388572">
                <a:tc>
                  <a:txBody>
                    <a:bodyPr/>
                    <a:lstStyle/>
                    <a:p>
                      <a:pPr marL="0" marR="0" algn="l" rtl="0">
                        <a:lnSpc>
                          <a:spcPct val="115000"/>
                        </a:lnSpc>
                        <a:spcBef>
                          <a:spcPts val="0"/>
                        </a:spcBef>
                        <a:spcAft>
                          <a:spcPts val="1000"/>
                        </a:spcAft>
                      </a:pPr>
                      <a:r>
                        <a:rPr lang="en-US" sz="1500" i="1" kern="0" dirty="0">
                          <a:effectLst/>
                        </a:rPr>
                        <a:t>Login</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chemeClr val="accent4"/>
                          </a:solidFill>
                          <a:effectLst/>
                        </a:rPr>
                        <a:t>✔</a:t>
                      </a:r>
                      <a:endParaRPr lang="en-US" sz="1400" kern="100" dirty="0">
                        <a:solidFill>
                          <a:schemeClr val="accent4"/>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extLst>
                  <a:ext uri="{0D108BD9-81ED-4DB2-BD59-A6C34878D82A}">
                    <a16:rowId xmlns:a16="http://schemas.microsoft.com/office/drawing/2014/main" val="3964509141"/>
                  </a:ext>
                </a:extLst>
              </a:tr>
              <a:tr h="408000">
                <a:tc>
                  <a:txBody>
                    <a:bodyPr/>
                    <a:lstStyle/>
                    <a:p>
                      <a:pPr marL="0" marR="0" algn="l" rtl="0">
                        <a:lnSpc>
                          <a:spcPct val="115000"/>
                        </a:lnSpc>
                        <a:spcBef>
                          <a:spcPts val="0"/>
                        </a:spcBef>
                        <a:spcAft>
                          <a:spcPts val="1000"/>
                        </a:spcAft>
                      </a:pPr>
                      <a:r>
                        <a:rPr lang="en-US" sz="1500" i="1" kern="0" dirty="0">
                          <a:effectLst/>
                        </a:rPr>
                        <a:t>Signup</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chemeClr val="accent4"/>
                          </a:solidFill>
                          <a:effectLst/>
                        </a:rPr>
                        <a:t>✔</a:t>
                      </a:r>
                      <a:endParaRPr lang="en-US" sz="1400" kern="100" dirty="0">
                        <a:solidFill>
                          <a:schemeClr val="accent4"/>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extLst>
                  <a:ext uri="{0D108BD9-81ED-4DB2-BD59-A6C34878D82A}">
                    <a16:rowId xmlns:a16="http://schemas.microsoft.com/office/drawing/2014/main" val="1597758994"/>
                  </a:ext>
                </a:extLst>
              </a:tr>
              <a:tr h="644686">
                <a:tc>
                  <a:txBody>
                    <a:bodyPr/>
                    <a:lstStyle/>
                    <a:p>
                      <a:pPr marL="0" marR="0" algn="l" rtl="0">
                        <a:lnSpc>
                          <a:spcPct val="115000"/>
                        </a:lnSpc>
                        <a:spcBef>
                          <a:spcPts val="0"/>
                        </a:spcBef>
                        <a:spcAft>
                          <a:spcPts val="1000"/>
                        </a:spcAft>
                      </a:pPr>
                      <a:r>
                        <a:rPr lang="en-US" sz="1500" i="1" kern="0" dirty="0">
                          <a:effectLst/>
                        </a:rPr>
                        <a:t>Forget password </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chemeClr val="accent4"/>
                          </a:solidFill>
                          <a:effectLst/>
                        </a:rPr>
                        <a:t>✔</a:t>
                      </a:r>
                      <a:endParaRPr lang="en-US" sz="1400" kern="100" dirty="0">
                        <a:solidFill>
                          <a:schemeClr val="accent4"/>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extLst>
                  <a:ext uri="{0D108BD9-81ED-4DB2-BD59-A6C34878D82A}">
                    <a16:rowId xmlns:a16="http://schemas.microsoft.com/office/drawing/2014/main" val="4218720824"/>
                  </a:ext>
                </a:extLst>
              </a:tr>
              <a:tr h="491886">
                <a:tc>
                  <a:txBody>
                    <a:bodyPr/>
                    <a:lstStyle/>
                    <a:p>
                      <a:pPr marL="0" marR="0" algn="l" rtl="0">
                        <a:lnSpc>
                          <a:spcPct val="115000"/>
                        </a:lnSpc>
                        <a:spcBef>
                          <a:spcPts val="0"/>
                        </a:spcBef>
                        <a:spcAft>
                          <a:spcPts val="1000"/>
                        </a:spcAft>
                      </a:pPr>
                      <a:r>
                        <a:rPr lang="en-US" sz="1500" i="1" kern="0" dirty="0">
                          <a:effectLst/>
                        </a:rPr>
                        <a:t>Delete Account </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chemeClr val="accent4"/>
                          </a:solidFill>
                          <a:effectLst/>
                        </a:rPr>
                        <a:t>✔</a:t>
                      </a:r>
                      <a:endParaRPr lang="en-US" sz="1400" kern="100" dirty="0">
                        <a:solidFill>
                          <a:schemeClr val="accent4"/>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extLst>
                  <a:ext uri="{0D108BD9-81ED-4DB2-BD59-A6C34878D82A}">
                    <a16:rowId xmlns:a16="http://schemas.microsoft.com/office/drawing/2014/main" val="691525784"/>
                  </a:ext>
                </a:extLst>
              </a:tr>
              <a:tr h="388571">
                <a:tc>
                  <a:txBody>
                    <a:bodyPr/>
                    <a:lstStyle/>
                    <a:p>
                      <a:pPr marL="0" marR="0" algn="l" rtl="0">
                        <a:lnSpc>
                          <a:spcPct val="115000"/>
                        </a:lnSpc>
                        <a:spcBef>
                          <a:spcPts val="0"/>
                        </a:spcBef>
                        <a:spcAft>
                          <a:spcPts val="1000"/>
                        </a:spcAft>
                      </a:pPr>
                      <a:r>
                        <a:rPr lang="en-US" sz="1500" i="1" kern="0" dirty="0">
                          <a:effectLst/>
                        </a:rPr>
                        <a:t>Real-time chat </a:t>
                      </a:r>
                      <a:endParaRPr lang="en-US" sz="1400" i="1"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rgbClr val="FF6699"/>
                          </a:solidFill>
                          <a:effectLst/>
                        </a:rPr>
                        <a:t>❌</a:t>
                      </a:r>
                      <a:endParaRPr lang="en-US" sz="1400"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rgbClr val="FF6699"/>
                          </a:solidFill>
                          <a:effectLst/>
                        </a:rPr>
                        <a:t>❌</a:t>
                      </a:r>
                      <a:endParaRPr lang="en-US" sz="1400"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rgbClr val="FF6699"/>
                          </a:solidFill>
                          <a:effectLst/>
                        </a:rPr>
                        <a:t>❌</a:t>
                      </a:r>
                      <a:endParaRPr lang="en-US" sz="1400"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rgbClr val="FF6699"/>
                          </a:solidFill>
                          <a:effectLst/>
                        </a:rPr>
                        <a:t>❌</a:t>
                      </a:r>
                      <a:endParaRPr lang="en-US" sz="1400" kern="100" dirty="0">
                        <a:solidFill>
                          <a:srgbClr val="FF6699"/>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chemeClr val="accent4"/>
                          </a:solidFill>
                          <a:effectLst/>
                        </a:rPr>
                        <a:t>✔</a:t>
                      </a:r>
                      <a:endParaRPr lang="en-US" sz="1400" kern="100" dirty="0">
                        <a:solidFill>
                          <a:schemeClr val="accent4"/>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extLst>
                  <a:ext uri="{0D108BD9-81ED-4DB2-BD59-A6C34878D82A}">
                    <a16:rowId xmlns:a16="http://schemas.microsoft.com/office/drawing/2014/main" val="2541342369"/>
                  </a:ext>
                </a:extLst>
              </a:tr>
              <a:tr h="346265">
                <a:tc>
                  <a:txBody>
                    <a:bodyPr/>
                    <a:lstStyle/>
                    <a:p>
                      <a:pPr marL="0" marR="0" algn="l" rtl="0">
                        <a:lnSpc>
                          <a:spcPct val="115000"/>
                        </a:lnSpc>
                        <a:spcBef>
                          <a:spcPts val="0"/>
                        </a:spcBef>
                        <a:spcAft>
                          <a:spcPts val="1000"/>
                        </a:spcAft>
                      </a:pPr>
                      <a:r>
                        <a:rPr lang="en-US" sz="1500" i="1" kern="0" dirty="0">
                          <a:effectLst/>
                        </a:rPr>
                        <a:t>Logout</a:t>
                      </a:r>
                      <a:r>
                        <a:rPr lang="en-US" sz="1500" kern="0" dirty="0">
                          <a:effectLst/>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a:effectLst/>
                        </a:rPr>
                        <a:t>✔</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tc>
                  <a:txBody>
                    <a:bodyPr/>
                    <a:lstStyle/>
                    <a:p>
                      <a:pPr marL="0" marR="0" algn="just">
                        <a:lnSpc>
                          <a:spcPct val="115000"/>
                        </a:lnSpc>
                        <a:spcBef>
                          <a:spcPts val="0"/>
                        </a:spcBef>
                        <a:spcAft>
                          <a:spcPts val="1000"/>
                        </a:spcAft>
                      </a:pPr>
                      <a:r>
                        <a:rPr lang="en-US" sz="1500" kern="0" dirty="0">
                          <a:solidFill>
                            <a:schemeClr val="accent4"/>
                          </a:solidFill>
                          <a:effectLst/>
                        </a:rPr>
                        <a:t>✔</a:t>
                      </a:r>
                      <a:endParaRPr lang="en-US" sz="1400" kern="100" dirty="0">
                        <a:solidFill>
                          <a:schemeClr val="accent4"/>
                        </a:solidFill>
                        <a:effectLst/>
                        <a:latin typeface="Calibri" panose="020F0502020204030204" pitchFamily="34" charset="0"/>
                        <a:ea typeface="Calibri" panose="020F0502020204030204" pitchFamily="34" charset="0"/>
                        <a:cs typeface="Arial" panose="020B0604020202020204" pitchFamily="34" charset="0"/>
                      </a:endParaRPr>
                    </a:p>
                  </a:txBody>
                  <a:tcPr marL="87184" marR="87184" marT="0" marB="0">
                    <a:gradFill>
                      <a:gsLst>
                        <a:gs pos="0">
                          <a:srgbClr val="5AA09D">
                            <a:tint val="66000"/>
                            <a:satMod val="160000"/>
                          </a:srgbClr>
                        </a:gs>
                        <a:gs pos="50000">
                          <a:srgbClr val="5AA09D">
                            <a:tint val="44500"/>
                            <a:satMod val="160000"/>
                          </a:srgbClr>
                        </a:gs>
                        <a:gs pos="100000">
                          <a:srgbClr val="5AA09D">
                            <a:tint val="23500"/>
                            <a:satMod val="160000"/>
                          </a:srgbClr>
                        </a:gs>
                      </a:gsLst>
                      <a:lin ang="2700000" scaled="1"/>
                    </a:gradFill>
                  </a:tcPr>
                </a:tc>
                <a:extLst>
                  <a:ext uri="{0D108BD9-81ED-4DB2-BD59-A6C34878D82A}">
                    <a16:rowId xmlns:a16="http://schemas.microsoft.com/office/drawing/2014/main" val="3111948048"/>
                  </a:ext>
                </a:extLst>
              </a:tr>
            </a:tbl>
          </a:graphicData>
        </a:graphic>
      </p:graphicFrame>
    </p:spTree>
    <p:extLst>
      <p:ext uri="{BB962C8B-B14F-4D97-AF65-F5344CB8AC3E}">
        <p14:creationId xmlns:p14="http://schemas.microsoft.com/office/powerpoint/2010/main" val="21647696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874B901-E702-8D8B-F38B-A055EA8AFD2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7DB0286-1D12-7C56-5947-619E2D62F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A72478E-B804-3E37-C152-15CC8A510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ln w="6350" cap="flat" cmpd="sng" algn="ctr">
            <a:noFill/>
            <a:prstDash val="solid"/>
          </a:ln>
          <a:effectLst>
            <a:softEdge rad="0"/>
          </a:effectLst>
        </p:spPr>
        <p:txBody>
          <a:bodyPr/>
          <a:lstStyle/>
          <a:p>
            <a:endParaRPr lang="ar-EG"/>
          </a:p>
        </p:txBody>
      </p:sp>
      <p:sp>
        <p:nvSpPr>
          <p:cNvPr id="3" name="Content Placeholder 2">
            <a:extLst>
              <a:ext uri="{FF2B5EF4-FFF2-40B4-BE49-F238E27FC236}">
                <a16:creationId xmlns:a16="http://schemas.microsoft.com/office/drawing/2014/main" id="{8CDA8517-AA5B-FA1B-79C5-4DC03C8DB098}"/>
              </a:ext>
            </a:extLst>
          </p:cNvPr>
          <p:cNvSpPr>
            <a:spLocks noGrp="1"/>
          </p:cNvSpPr>
          <p:nvPr>
            <p:ph idx="1"/>
          </p:nvPr>
        </p:nvSpPr>
        <p:spPr>
          <a:xfrm>
            <a:off x="433513" y="1467267"/>
            <a:ext cx="10171603" cy="3844661"/>
          </a:xfrm>
        </p:spPr>
        <p:txBody>
          <a:bodyPr anchor="ctr">
            <a:normAutofit/>
          </a:bodyPr>
          <a:lstStyle/>
          <a:p>
            <a:pPr marL="0" indent="0" algn="l" rtl="0">
              <a:buNone/>
            </a:pPr>
            <a:r>
              <a:rPr lang="en-US" sz="5400" b="1" i="1" kern="100" dirty="0">
                <a:latin typeface="Times New Roman" panose="02020603050405020304" pitchFamily="18" charset="0"/>
                <a:ea typeface="Calibri" panose="020F0502020204030204" pitchFamily="34" charset="0"/>
                <a:cs typeface="Times New Roman" panose="02020603050405020304" pitchFamily="18" charset="0"/>
              </a:rPr>
              <a:t>Machine-Learning</a:t>
            </a:r>
            <a:endParaRPr lang="ar-EG" sz="5400" i="1" dirty="0">
              <a:cs typeface="+mj-cs"/>
            </a:endParaRPr>
          </a:p>
        </p:txBody>
      </p:sp>
      <p:cxnSp>
        <p:nvCxnSpPr>
          <p:cNvPr id="12" name="Straight Connector 11">
            <a:extLst>
              <a:ext uri="{FF2B5EF4-FFF2-40B4-BE49-F238E27FC236}">
                <a16:creationId xmlns:a16="http://schemas.microsoft.com/office/drawing/2014/main" id="{2F08EEA3-B93A-02F3-7B62-664A721AA8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pink and black circle with black lines&#10;&#10;Description automatically generated">
            <a:extLst>
              <a:ext uri="{FF2B5EF4-FFF2-40B4-BE49-F238E27FC236}">
                <a16:creationId xmlns:a16="http://schemas.microsoft.com/office/drawing/2014/main" id="{5537B41E-FF3D-F114-49B3-EDE2101C8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569" y="990259"/>
            <a:ext cx="4877481" cy="4877481"/>
          </a:xfrm>
          <a:prstGeom prst="rect">
            <a:avLst/>
          </a:prstGeom>
        </p:spPr>
      </p:pic>
    </p:spTree>
    <p:extLst>
      <p:ext uri="{BB962C8B-B14F-4D97-AF65-F5344CB8AC3E}">
        <p14:creationId xmlns:p14="http://schemas.microsoft.com/office/powerpoint/2010/main" val="42510704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8" presetClass="emph" presetSubtype="0" fill="hold" nodeType="withEffect">
                                  <p:stCondLst>
                                    <p:cond delay="0"/>
                                  </p:stCondLst>
                                  <p:childTnLst>
                                    <p:animRot by="21600000">
                                      <p:cBhvr>
                                        <p:cTn id="9"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66508E-0CB6-A38E-15B2-38CA8C3663A7}"/>
              </a:ext>
            </a:extLst>
          </p:cNvPr>
          <p:cNvSpPr>
            <a:spLocks noGrp="1"/>
          </p:cNvSpPr>
          <p:nvPr>
            <p:ph idx="1"/>
          </p:nvPr>
        </p:nvSpPr>
        <p:spPr>
          <a:xfrm>
            <a:off x="0" y="0"/>
            <a:ext cx="12192000" cy="6858000"/>
          </a:xfrm>
        </p:spPr>
        <p:txBody>
          <a:bodyPr/>
          <a:lstStyle/>
          <a:p>
            <a:pPr marL="0" indent="0" algn="l">
              <a:buNone/>
            </a:pPr>
            <a:endParaRPr lang="en-US" i="1" dirty="0"/>
          </a:p>
          <a:p>
            <a:pPr marL="0" indent="0" algn="l">
              <a:buNone/>
            </a:pPr>
            <a:endParaRPr lang="en-US" i="1" dirty="0"/>
          </a:p>
          <a:p>
            <a:pPr marL="0" indent="0" algn="l">
              <a:buNone/>
            </a:pPr>
            <a:endParaRPr lang="en-US" i="1" dirty="0"/>
          </a:p>
          <a:p>
            <a:pPr marL="0" indent="0" algn="l">
              <a:buNone/>
            </a:pPr>
            <a:endParaRPr lang="en-US" i="1" dirty="0"/>
          </a:p>
          <a:p>
            <a:pPr algn="l" rtl="0">
              <a:buFont typeface="Arial" panose="020B0604020202020204" pitchFamily="34" charset="0"/>
              <a:buChar char="•"/>
            </a:pPr>
            <a:r>
              <a:rPr lang="en-US" i="1" dirty="0"/>
              <a:t>We gathered our dataset from Kaggle, focusing on images relevant to our skin cancer detection application. Specifically, we ensured that the dataset included images from four essential classes: benign, malignant, normal, and undefined. </a:t>
            </a:r>
          </a:p>
          <a:p>
            <a:pPr algn="l" rtl="0">
              <a:buFont typeface="Arial" panose="020B0604020202020204" pitchFamily="34" charset="0"/>
              <a:buChar char="•"/>
            </a:pPr>
            <a:endParaRPr lang="en-US" i="1" dirty="0"/>
          </a:p>
          <a:p>
            <a:pPr marL="0" indent="0" algn="l" rtl="0">
              <a:buNone/>
            </a:pPr>
            <a:endParaRPr lang="en-US" i="1" dirty="0"/>
          </a:p>
          <a:p>
            <a:pPr algn="l" rtl="0">
              <a:buFont typeface="Arial" panose="020B0604020202020204" pitchFamily="34" charset="0"/>
              <a:buChar char="•"/>
            </a:pPr>
            <a:r>
              <a:rPr lang="en-US" i="1" dirty="0"/>
              <a:t>Our meticulously curated dataset, sourced from Kaggle, was not only comprehensive but also ready for immediate use in our skin cancer detection application and start preprocessing it.</a:t>
            </a:r>
          </a:p>
          <a:p>
            <a:pPr algn="l" rtl="0">
              <a:buFont typeface="Arial" panose="020B0604020202020204" pitchFamily="34" charset="0"/>
              <a:buChar char="•"/>
            </a:pPr>
            <a:endParaRPr lang="en-US" dirty="0"/>
          </a:p>
          <a:p>
            <a:pPr algn="l" rtl="0">
              <a:buFont typeface="Arial" panose="020B0604020202020204" pitchFamily="34" charset="0"/>
              <a:buChar char="•"/>
            </a:pPr>
            <a:endParaRPr lang="en-US" dirty="0"/>
          </a:p>
          <a:p>
            <a:pPr algn="l" rtl="0">
              <a:buFont typeface="Arial" panose="020B0604020202020204" pitchFamily="34" charset="0"/>
              <a:buChar char="•"/>
            </a:pPr>
            <a:r>
              <a:rPr lang="en-US" dirty="0"/>
              <a:t>Source: </a:t>
            </a:r>
            <a:r>
              <a:rPr lang="en-US" sz="1800" u="sng" kern="100" dirty="0">
                <a:solidFill>
                  <a:srgbClr val="0070C0"/>
                </a:solidFill>
                <a:effectLst/>
                <a:latin typeface="Times New Roman" panose="02020603050405020304" pitchFamily="18"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https://www.kaggle.com/datasets/fanconic/skin-cancer-malignant-vs-benign</a:t>
            </a:r>
            <a:endParaRPr lang="en-US" sz="1800" kern="1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ar-EG" dirty="0"/>
          </a:p>
        </p:txBody>
      </p:sp>
    </p:spTree>
    <p:extLst>
      <p:ext uri="{BB962C8B-B14F-4D97-AF65-F5344CB8AC3E}">
        <p14:creationId xmlns:p14="http://schemas.microsoft.com/office/powerpoint/2010/main" val="18471825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BB380E49-0816-BA5F-7086-D2F4C1318D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005" y="395902"/>
            <a:ext cx="6925998" cy="425461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extBox 1">
            <a:extLst>
              <a:ext uri="{FF2B5EF4-FFF2-40B4-BE49-F238E27FC236}">
                <a16:creationId xmlns:a16="http://schemas.microsoft.com/office/drawing/2014/main" id="{D7AC97D9-864B-4A6D-3D29-2B804419421A}"/>
              </a:ext>
            </a:extLst>
          </p:cNvPr>
          <p:cNvSpPr txBox="1"/>
          <p:nvPr/>
        </p:nvSpPr>
        <p:spPr>
          <a:xfrm>
            <a:off x="6584113" y="2009956"/>
            <a:ext cx="5382882" cy="3970318"/>
          </a:xfrm>
          <a:prstGeom prst="rect">
            <a:avLst/>
          </a:prstGeom>
          <a:noFill/>
        </p:spPr>
        <p:txBody>
          <a:bodyPr wrap="square" rtlCol="1">
            <a:spAutoFit/>
          </a:bodyPr>
          <a:lstStyle/>
          <a:p>
            <a:pPr marL="285750" indent="-285750">
              <a:buFont typeface="Wingdings" panose="05000000000000000000" pitchFamily="2" charset="2"/>
              <a:buChar char="§"/>
            </a:pPr>
            <a:r>
              <a:rPr lang="en-US" i="1" dirty="0"/>
              <a:t>We start off with resizing as our first step in preprocessing images related to skin cancer detection. </a:t>
            </a:r>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ar-EG" i="1" dirty="0"/>
          </a:p>
          <a:p>
            <a:endParaRPr lang="en-US" i="1" dirty="0"/>
          </a:p>
          <a:p>
            <a:pPr marL="285750" indent="-285750">
              <a:buFont typeface="Wingdings" panose="05000000000000000000" pitchFamily="2" charset="2"/>
              <a:buChar char="§"/>
            </a:pPr>
            <a:r>
              <a:rPr lang="en-US" i="1" dirty="0"/>
              <a:t>It reads images from a folder, resizes them, and saves the resized versions to a new folder.</a:t>
            </a:r>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r>
              <a:rPr lang="en-US" i="1" dirty="0"/>
              <a:t> This ensures that the images are ready for further analysis or use in the application.</a:t>
            </a:r>
            <a:endParaRPr lang="ar-EG" i="1" dirty="0"/>
          </a:p>
        </p:txBody>
      </p:sp>
    </p:spTree>
    <p:extLst>
      <p:ext uri="{BB962C8B-B14F-4D97-AF65-F5344CB8AC3E}">
        <p14:creationId xmlns:p14="http://schemas.microsoft.com/office/powerpoint/2010/main" val="340297487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 program&#10;&#10;Description automatically generated">
            <a:extLst>
              <a:ext uri="{FF2B5EF4-FFF2-40B4-BE49-F238E27FC236}">
                <a16:creationId xmlns:a16="http://schemas.microsoft.com/office/drawing/2014/main" id="{65700A44-7B6E-DD5A-7CDF-7C729915F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654" y="2523211"/>
            <a:ext cx="6478088" cy="3689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A screen shot of a computer program&#10;&#10;Description automatically generated">
            <a:extLst>
              <a:ext uri="{FF2B5EF4-FFF2-40B4-BE49-F238E27FC236}">
                <a16:creationId xmlns:a16="http://schemas.microsoft.com/office/drawing/2014/main" id="{A2DE542F-A102-8CCC-31E4-F52E1D33F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8299" y="1339416"/>
            <a:ext cx="5112597" cy="1688456"/>
          </a:xfrm>
          <a:prstGeom prst="rect">
            <a:avLst/>
          </a:prstGeom>
          <a:ln>
            <a:noFill/>
          </a:ln>
          <a:effectLst>
            <a:softEdge rad="112500"/>
          </a:effectLst>
        </p:spPr>
      </p:pic>
      <p:sp>
        <p:nvSpPr>
          <p:cNvPr id="4" name="TextBox 3">
            <a:extLst>
              <a:ext uri="{FF2B5EF4-FFF2-40B4-BE49-F238E27FC236}">
                <a16:creationId xmlns:a16="http://schemas.microsoft.com/office/drawing/2014/main" id="{AE0F2AD1-6116-2B55-55D5-25C1E7EB7EE0}"/>
              </a:ext>
            </a:extLst>
          </p:cNvPr>
          <p:cNvSpPr txBox="1"/>
          <p:nvPr/>
        </p:nvSpPr>
        <p:spPr>
          <a:xfrm>
            <a:off x="232913" y="1199071"/>
            <a:ext cx="4796287" cy="4247317"/>
          </a:xfrm>
          <a:prstGeom prst="rect">
            <a:avLst/>
          </a:prstGeom>
          <a:noFill/>
        </p:spPr>
        <p:txBody>
          <a:bodyPr wrap="square" rtlCol="1">
            <a:spAutoFit/>
          </a:bodyPr>
          <a:lstStyle/>
          <a:p>
            <a:pPr marL="285750" indent="-285750">
              <a:buFont typeface="Wingdings" panose="05000000000000000000" pitchFamily="2" charset="2"/>
              <a:buChar char="§"/>
            </a:pPr>
            <a:r>
              <a:rPr lang="en-US" i="1" dirty="0"/>
              <a:t>Next step serves the purpose of augmenting the dataset. </a:t>
            </a:r>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en-US" i="1" dirty="0"/>
          </a:p>
          <a:p>
            <a:endParaRPr lang="en-US" i="1" dirty="0"/>
          </a:p>
          <a:p>
            <a:pPr marL="285750" indent="-285750">
              <a:buFont typeface="Wingdings" panose="05000000000000000000" pitchFamily="2" charset="2"/>
              <a:buChar char="§"/>
            </a:pPr>
            <a:r>
              <a:rPr lang="en-US" i="1" dirty="0"/>
              <a:t>By applying rotations and optional flips to the original images, it generates variations that can enhance model training and improve overall performance. </a:t>
            </a:r>
          </a:p>
          <a:p>
            <a:pPr marL="285750" indent="-285750">
              <a:buFont typeface="Wingdings" panose="05000000000000000000" pitchFamily="2" charset="2"/>
              <a:buChar char="§"/>
            </a:pPr>
            <a:endParaRPr lang="en-US" i="1" dirty="0"/>
          </a:p>
          <a:p>
            <a:endParaRPr lang="en-US" i="1" dirty="0"/>
          </a:p>
          <a:p>
            <a:pPr marL="285750" indent="-285750">
              <a:buFont typeface="Wingdings" panose="05000000000000000000" pitchFamily="2" charset="2"/>
              <a:buChar char="§"/>
            </a:pPr>
            <a:r>
              <a:rPr lang="en-US" i="1" dirty="0"/>
              <a:t>The augmented images are then saved for further analysis or use in the skin cancer detection application.</a:t>
            </a:r>
            <a:endParaRPr lang="ar-EG" i="1" dirty="0"/>
          </a:p>
        </p:txBody>
      </p:sp>
    </p:spTree>
    <p:extLst>
      <p:ext uri="{BB962C8B-B14F-4D97-AF65-F5344CB8AC3E}">
        <p14:creationId xmlns:p14="http://schemas.microsoft.com/office/powerpoint/2010/main" val="224624886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FE2EB990-B27B-E4B8-B138-C0F42AB00E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450" y="299975"/>
            <a:ext cx="6850946" cy="45135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extBox 1">
            <a:extLst>
              <a:ext uri="{FF2B5EF4-FFF2-40B4-BE49-F238E27FC236}">
                <a16:creationId xmlns:a16="http://schemas.microsoft.com/office/drawing/2014/main" id="{0F2BFECB-D94F-6DFC-05CB-81B1C7BF8063}"/>
              </a:ext>
            </a:extLst>
          </p:cNvPr>
          <p:cNvSpPr txBox="1"/>
          <p:nvPr/>
        </p:nvSpPr>
        <p:spPr>
          <a:xfrm>
            <a:off x="7548112" y="1526876"/>
            <a:ext cx="4511616" cy="4524315"/>
          </a:xfrm>
          <a:prstGeom prst="rect">
            <a:avLst/>
          </a:prstGeom>
          <a:noFill/>
        </p:spPr>
        <p:txBody>
          <a:bodyPr wrap="square" rtlCol="1">
            <a:spAutoFit/>
          </a:bodyPr>
          <a:lstStyle/>
          <a:p>
            <a:pPr marL="285750" indent="-285750">
              <a:buFont typeface="Wingdings" panose="05000000000000000000" pitchFamily="2" charset="2"/>
              <a:buChar char="§"/>
            </a:pPr>
            <a:r>
              <a:rPr lang="en-US" i="1" dirty="0"/>
              <a:t>Next step is graying where we process color images related to skin cancer and convert them to grayscale. </a:t>
            </a:r>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r>
              <a:rPr lang="en-US" i="1" dirty="0"/>
              <a:t>The resulting grayscale images are then saved in a separate folder named “.gray”.</a:t>
            </a:r>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r>
              <a:rPr lang="en-US" i="1" dirty="0"/>
              <a:t>This conversion is often done to simplify image processing tasks or reduce computational complexity while preserving relevant information.</a:t>
            </a:r>
            <a:endParaRPr lang="ar-EG" i="1" dirty="0"/>
          </a:p>
        </p:txBody>
      </p:sp>
    </p:spTree>
    <p:extLst>
      <p:ext uri="{BB962C8B-B14F-4D97-AF65-F5344CB8AC3E}">
        <p14:creationId xmlns:p14="http://schemas.microsoft.com/office/powerpoint/2010/main" val="262928850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 program&#10;&#10;Description automatically generated">
            <a:extLst>
              <a:ext uri="{FF2B5EF4-FFF2-40B4-BE49-F238E27FC236}">
                <a16:creationId xmlns:a16="http://schemas.microsoft.com/office/drawing/2014/main" id="{74AE54E0-6660-7853-B5D9-24086DFA3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254" y="2016633"/>
            <a:ext cx="7783902" cy="430713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6BC48C21-CFF4-8921-27FB-343620961519}"/>
              </a:ext>
            </a:extLst>
          </p:cNvPr>
          <p:cNvSpPr txBox="1"/>
          <p:nvPr/>
        </p:nvSpPr>
        <p:spPr>
          <a:xfrm>
            <a:off x="146649" y="815196"/>
            <a:ext cx="4356340" cy="5227607"/>
          </a:xfrm>
          <a:prstGeom prst="rect">
            <a:avLst/>
          </a:prstGeom>
          <a:noFill/>
        </p:spPr>
        <p:txBody>
          <a:bodyPr wrap="square" rtlCol="1">
            <a:spAutoFit/>
          </a:bodyPr>
          <a:lstStyle/>
          <a:p>
            <a:pPr marL="285750" indent="-285750">
              <a:buFont typeface="Wingdings" panose="05000000000000000000" pitchFamily="2" charset="2"/>
              <a:buChar char="§"/>
            </a:pPr>
            <a:r>
              <a:rPr lang="en-US" i="1" dirty="0"/>
              <a:t>Next step is noise removal of the picture.</a:t>
            </a:r>
          </a:p>
          <a:p>
            <a:r>
              <a:rPr lang="en-US" i="1" dirty="0"/>
              <a:t> </a:t>
            </a:r>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r>
              <a:rPr lang="en-US" i="1" dirty="0"/>
              <a:t>Denoising is a common preprocessing step in image processing that helps to reduce noise and improve the clarity of the image content.</a:t>
            </a:r>
          </a:p>
          <a:p>
            <a:pPr marL="285750" indent="-285750">
              <a:buFont typeface="Wingdings" panose="05000000000000000000" pitchFamily="2" charset="2"/>
              <a:buChar char="§"/>
            </a:pPr>
            <a:endParaRPr lang="en-US" i="1" dirty="0"/>
          </a:p>
          <a:p>
            <a:r>
              <a:rPr lang="en-US" i="1" dirty="0"/>
              <a:t> </a:t>
            </a:r>
          </a:p>
          <a:p>
            <a:pPr marL="285750" indent="-285750">
              <a:buFont typeface="Wingdings" panose="05000000000000000000" pitchFamily="2" charset="2"/>
              <a:buChar char="§"/>
            </a:pPr>
            <a:r>
              <a:rPr lang="en-US" i="1" dirty="0"/>
              <a:t>The purpose of this script is to automate the process of denoising a collection of images, which can be particularly useful for preparing data for machine learning tasks or improving the visual quality of images.</a:t>
            </a:r>
            <a:endParaRPr lang="ar-EG" i="1" dirty="0"/>
          </a:p>
        </p:txBody>
      </p:sp>
    </p:spTree>
    <p:extLst>
      <p:ext uri="{BB962C8B-B14F-4D97-AF65-F5344CB8AC3E}">
        <p14:creationId xmlns:p14="http://schemas.microsoft.com/office/powerpoint/2010/main" val="7791146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E9E21170-7504-2255-A383-CE747B8AF9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411" y="198407"/>
            <a:ext cx="6979295" cy="4511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C18C6A55-9BA9-7BC4-5529-278503B872BF}"/>
              </a:ext>
            </a:extLst>
          </p:cNvPr>
          <p:cNvSpPr txBox="1"/>
          <p:nvPr/>
        </p:nvSpPr>
        <p:spPr>
          <a:xfrm>
            <a:off x="7470476" y="1690777"/>
            <a:ext cx="4373592" cy="4247317"/>
          </a:xfrm>
          <a:prstGeom prst="rect">
            <a:avLst/>
          </a:prstGeom>
          <a:noFill/>
        </p:spPr>
        <p:txBody>
          <a:bodyPr wrap="square" rtlCol="1">
            <a:spAutoFit/>
          </a:bodyPr>
          <a:lstStyle/>
          <a:p>
            <a:pPr marL="285750" indent="-285750">
              <a:buFont typeface="Wingdings" panose="05000000000000000000" pitchFamily="2" charset="2"/>
              <a:buChar char="§"/>
            </a:pPr>
            <a:r>
              <a:rPr lang="en-US" i="1" dirty="0"/>
              <a:t>Next step is image enhancement of all the images. </a:t>
            </a:r>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en-US" i="1" dirty="0"/>
          </a:p>
          <a:p>
            <a:endParaRPr lang="en-US" i="1" dirty="0"/>
          </a:p>
          <a:p>
            <a:pPr marL="285750" indent="-285750">
              <a:buFont typeface="Wingdings" panose="05000000000000000000" pitchFamily="2" charset="2"/>
              <a:buChar char="§"/>
            </a:pPr>
            <a:r>
              <a:rPr lang="en-US" i="1" dirty="0"/>
              <a:t>The purpose of the code is to enhance images from a denoised folder. </a:t>
            </a:r>
          </a:p>
          <a:p>
            <a:pPr marL="285750" indent="-285750">
              <a:buFont typeface="Wingdings" panose="05000000000000000000" pitchFamily="2" charset="2"/>
              <a:buChar char="§"/>
            </a:pPr>
            <a:endParaRPr lang="en-US" i="1" dirty="0"/>
          </a:p>
          <a:p>
            <a:endParaRPr lang="en-US" i="1" dirty="0"/>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r>
              <a:rPr lang="en-US" i="1" dirty="0"/>
              <a:t>It achieves this by applying histogram equalization to improve contrast, resulting in visually enhanced images.</a:t>
            </a:r>
            <a:endParaRPr lang="ar-EG" i="1" dirty="0"/>
          </a:p>
        </p:txBody>
      </p:sp>
    </p:spTree>
    <p:extLst>
      <p:ext uri="{BB962C8B-B14F-4D97-AF65-F5344CB8AC3E}">
        <p14:creationId xmlns:p14="http://schemas.microsoft.com/office/powerpoint/2010/main" val="273220071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 program&#10;&#10;Description automatically generated">
            <a:extLst>
              <a:ext uri="{FF2B5EF4-FFF2-40B4-BE49-F238E27FC236}">
                <a16:creationId xmlns:a16="http://schemas.microsoft.com/office/drawing/2014/main" id="{78A677E2-EB01-BB2F-DDDF-024D2AB23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0006" y="2055584"/>
            <a:ext cx="7973073" cy="480241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TextBox 3">
            <a:extLst>
              <a:ext uri="{FF2B5EF4-FFF2-40B4-BE49-F238E27FC236}">
                <a16:creationId xmlns:a16="http://schemas.microsoft.com/office/drawing/2014/main" id="{C8996A98-516E-0D96-B9AF-DC7C4F79C86A}"/>
              </a:ext>
            </a:extLst>
          </p:cNvPr>
          <p:cNvSpPr txBox="1"/>
          <p:nvPr/>
        </p:nvSpPr>
        <p:spPr>
          <a:xfrm>
            <a:off x="155275" y="785004"/>
            <a:ext cx="4201064" cy="4801314"/>
          </a:xfrm>
          <a:prstGeom prst="rect">
            <a:avLst/>
          </a:prstGeom>
          <a:noFill/>
        </p:spPr>
        <p:txBody>
          <a:bodyPr wrap="square" rtlCol="1">
            <a:spAutoFit/>
          </a:bodyPr>
          <a:lstStyle/>
          <a:p>
            <a:pPr marL="285750" indent="-285750">
              <a:buFont typeface="Wingdings" panose="05000000000000000000" pitchFamily="2" charset="2"/>
              <a:buChar char="§"/>
            </a:pPr>
            <a:r>
              <a:rPr lang="en-US" i="1" dirty="0"/>
              <a:t>Next is thresholding the images of our dataset. </a:t>
            </a:r>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r>
              <a:rPr lang="en-US" i="1" dirty="0"/>
              <a:t>The purpose of the  code is to perform image thresholding on the enhanced images from the specified folder. </a:t>
            </a:r>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endParaRPr lang="en-US" i="1" dirty="0"/>
          </a:p>
          <a:p>
            <a:pPr marL="285750" indent="-285750">
              <a:buFont typeface="Wingdings" panose="05000000000000000000" pitchFamily="2" charset="2"/>
              <a:buChar char="§"/>
            </a:pPr>
            <a:r>
              <a:rPr lang="en-US" i="1" dirty="0"/>
              <a:t>It achieves this by applying binary thresholding to create a black-and-white representation of the images.</a:t>
            </a:r>
            <a:endParaRPr lang="ar-EG" i="1" dirty="0"/>
          </a:p>
        </p:txBody>
      </p:sp>
    </p:spTree>
    <p:extLst>
      <p:ext uri="{BB962C8B-B14F-4D97-AF65-F5344CB8AC3E}">
        <p14:creationId xmlns:p14="http://schemas.microsoft.com/office/powerpoint/2010/main" val="152113990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38A97-C12C-093A-A0D5-0EEDBE74C1ED}"/>
              </a:ext>
            </a:extLst>
          </p:cNvPr>
          <p:cNvSpPr>
            <a:spLocks noGrp="1"/>
          </p:cNvSpPr>
          <p:nvPr>
            <p:ph type="title"/>
          </p:nvPr>
        </p:nvSpPr>
        <p:spPr/>
        <p:txBody>
          <a:bodyPr>
            <a:normAutofit/>
          </a:bodyPr>
          <a:lstStyle/>
          <a:p>
            <a:r>
              <a:rPr lang="en-US" sz="4000" b="1" i="1" dirty="0"/>
              <a:t>Training Model</a:t>
            </a:r>
            <a:endParaRPr lang="ar-EG" sz="4000" b="1" i="1" dirty="0"/>
          </a:p>
        </p:txBody>
      </p:sp>
      <p:sp>
        <p:nvSpPr>
          <p:cNvPr id="3" name="Content Placeholder 2">
            <a:extLst>
              <a:ext uri="{FF2B5EF4-FFF2-40B4-BE49-F238E27FC236}">
                <a16:creationId xmlns:a16="http://schemas.microsoft.com/office/drawing/2014/main" id="{4E0A909D-D3EF-5FEC-3279-56D48C953DF6}"/>
              </a:ext>
            </a:extLst>
          </p:cNvPr>
          <p:cNvSpPr>
            <a:spLocks noGrp="1"/>
          </p:cNvSpPr>
          <p:nvPr>
            <p:ph idx="1"/>
          </p:nvPr>
        </p:nvSpPr>
        <p:spPr>
          <a:xfrm>
            <a:off x="284671" y="1811548"/>
            <a:ext cx="10998679" cy="4606506"/>
          </a:xfrm>
        </p:spPr>
        <p:txBody>
          <a:bodyPr>
            <a:normAutofit/>
          </a:bodyPr>
          <a:lstStyle/>
          <a:p>
            <a:pPr algn="l" rtl="0">
              <a:buFont typeface="Wingdings" panose="05000000000000000000" pitchFamily="2" charset="2"/>
              <a:buChar char="§"/>
            </a:pPr>
            <a:endParaRPr lang="en-US" dirty="0"/>
          </a:p>
          <a:p>
            <a:pPr algn="l" rtl="0">
              <a:buFont typeface="Wingdings" panose="05000000000000000000" pitchFamily="2" charset="2"/>
              <a:buChar char="§"/>
            </a:pPr>
            <a:r>
              <a:rPr lang="en-US" i="1" dirty="0"/>
              <a:t>Our final step was to train our model on the preprocessed images of the dataset.</a:t>
            </a:r>
          </a:p>
          <a:p>
            <a:pPr marL="0" indent="0" algn="l" rtl="0">
              <a:buNone/>
            </a:pPr>
            <a:r>
              <a:rPr lang="en-US" dirty="0"/>
              <a:t> </a:t>
            </a:r>
          </a:p>
          <a:p>
            <a:pPr algn="l" rtl="0">
              <a:buFont typeface="Wingdings" panose="05000000000000000000" pitchFamily="2" charset="2"/>
              <a:buChar char="§"/>
            </a:pPr>
            <a:r>
              <a:rPr lang="en-US" i="1" dirty="0"/>
              <a:t>We trained a custom image classification model using transfer learning with MobileNetV3Small as the base, freezing its weights. A new top layer was added, featuring global average pooling, a dense layer with 512 ReLU units, dropout, and a 4-unit softmax output for classification. </a:t>
            </a:r>
          </a:p>
          <a:p>
            <a:pPr marL="0" indent="0" algn="l" rtl="0">
              <a:buNone/>
            </a:pPr>
            <a:endParaRPr lang="en-US" dirty="0"/>
          </a:p>
          <a:p>
            <a:pPr algn="l" rtl="0">
              <a:buFont typeface="Wingdings" panose="05000000000000000000" pitchFamily="2" charset="2"/>
              <a:buChar char="§"/>
            </a:pPr>
            <a:r>
              <a:rPr lang="en-US" i="1" dirty="0"/>
              <a:t>The model was compiled with the Adam optimizer and categorical cross-entropy loss, then trained for 100 epochs with images resized to 224x224 pixels from the specified directory. </a:t>
            </a:r>
          </a:p>
          <a:p>
            <a:pPr marL="0" indent="0" algn="l" rtl="0">
              <a:buNone/>
            </a:pPr>
            <a:endParaRPr lang="en-US" dirty="0"/>
          </a:p>
          <a:p>
            <a:pPr algn="l" rtl="0">
              <a:buFont typeface="Wingdings" panose="05000000000000000000" pitchFamily="2" charset="2"/>
              <a:buChar char="§"/>
            </a:pPr>
            <a:r>
              <a:rPr lang="en-US" i="1" dirty="0"/>
              <a:t>The final model achieved 96% accuracy and was saved as 'my_model.h5'.</a:t>
            </a:r>
            <a:endParaRPr lang="ar-EG" i="1" dirty="0"/>
          </a:p>
        </p:txBody>
      </p:sp>
      <p:sp>
        <p:nvSpPr>
          <p:cNvPr id="4" name="Arrow: Right 3">
            <a:extLst>
              <a:ext uri="{FF2B5EF4-FFF2-40B4-BE49-F238E27FC236}">
                <a16:creationId xmlns:a16="http://schemas.microsoft.com/office/drawing/2014/main" id="{419DB7C9-E97C-3E57-E070-A7D72E357414}"/>
              </a:ext>
            </a:extLst>
          </p:cNvPr>
          <p:cNvSpPr/>
          <p:nvPr/>
        </p:nvSpPr>
        <p:spPr>
          <a:xfrm>
            <a:off x="612475" y="1121434"/>
            <a:ext cx="454325" cy="353683"/>
          </a:xfrm>
          <a:prstGeom prst="rightArrow">
            <a:avLst/>
          </a:prstGeom>
          <a:solidFill>
            <a:srgbClr val="FF66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5966512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txBody>
          <a:bodyPr/>
          <a:lstStyle/>
          <a:p>
            <a:endParaRPr lang="ar-EG"/>
          </a:p>
        </p:txBody>
      </p:sp>
      <p:sp>
        <p:nvSpPr>
          <p:cNvPr id="2" name="Title 1">
            <a:extLst>
              <a:ext uri="{FF2B5EF4-FFF2-40B4-BE49-F238E27FC236}">
                <a16:creationId xmlns:a16="http://schemas.microsoft.com/office/drawing/2014/main" id="{A25EECC4-FC75-771A-A890-9B904B48D4D5}"/>
              </a:ext>
            </a:extLst>
          </p:cNvPr>
          <p:cNvSpPr>
            <a:spLocks noGrp="1"/>
          </p:cNvSpPr>
          <p:nvPr>
            <p:ph type="title"/>
          </p:nvPr>
        </p:nvSpPr>
        <p:spPr>
          <a:xfrm>
            <a:off x="345057" y="559478"/>
            <a:ext cx="4309238" cy="5737806"/>
          </a:xfrm>
        </p:spPr>
        <p:txBody>
          <a:bodyPr>
            <a:normAutofit/>
          </a:bodyPr>
          <a:lstStyle/>
          <a:p>
            <a:pPr rtl="0">
              <a:spcAft>
                <a:spcPts val="600"/>
              </a:spcAft>
            </a:pPr>
            <a:endParaRPr lang="en-US" sz="1800" dirty="0"/>
          </a:p>
        </p:txBody>
      </p:sp>
      <p:sp>
        <p:nvSpPr>
          <p:cNvPr id="3" name="Content Placeholder 2">
            <a:extLst>
              <a:ext uri="{FF2B5EF4-FFF2-40B4-BE49-F238E27FC236}">
                <a16:creationId xmlns:a16="http://schemas.microsoft.com/office/drawing/2014/main" id="{689C5D45-C48B-9D02-F063-40A26669AF8D}"/>
              </a:ext>
            </a:extLst>
          </p:cNvPr>
          <p:cNvSpPr>
            <a:spLocks noGrp="1"/>
          </p:cNvSpPr>
          <p:nvPr>
            <p:ph idx="1"/>
          </p:nvPr>
        </p:nvSpPr>
        <p:spPr>
          <a:xfrm>
            <a:off x="4960189" y="575490"/>
            <a:ext cx="6886753" cy="5902948"/>
          </a:xfrm>
        </p:spPr>
        <p:txBody>
          <a:bodyPr anchor="ctr">
            <a:normAutofit/>
          </a:bodyPr>
          <a:lstStyle/>
          <a:p>
            <a:pPr algn="l" rtl="0">
              <a:lnSpc>
                <a:spcPct val="90000"/>
              </a:lnSpc>
              <a:spcAft>
                <a:spcPts val="600"/>
              </a:spcAft>
              <a:buFont typeface="Wingdings 3" panose="05040102010807070707" charset="2"/>
              <a:buChar char=""/>
            </a:pPr>
            <a:r>
              <a:rPr lang="en-US" sz="2400" b="1" i="1" dirty="0"/>
              <a:t>Team Members: </a:t>
            </a:r>
          </a:p>
          <a:p>
            <a:pPr marL="0" indent="0" algn="l" rtl="0">
              <a:lnSpc>
                <a:spcPct val="90000"/>
              </a:lnSpc>
              <a:spcAft>
                <a:spcPts val="600"/>
              </a:spcAft>
              <a:buNone/>
            </a:pPr>
            <a:r>
              <a:rPr lang="en-US" sz="2400" b="1" i="1" dirty="0"/>
              <a:t>     </a:t>
            </a:r>
            <a:r>
              <a:rPr lang="en-US" dirty="0"/>
              <a:t> Mohamed Hamdy Mahran</a:t>
            </a:r>
          </a:p>
          <a:p>
            <a:pPr marL="0" indent="0" algn="l" rtl="0">
              <a:lnSpc>
                <a:spcPct val="90000"/>
              </a:lnSpc>
              <a:spcAft>
                <a:spcPts val="600"/>
              </a:spcAft>
              <a:buNone/>
            </a:pPr>
            <a:r>
              <a:rPr lang="en-US" dirty="0"/>
              <a:t>       Adham Mohamed Ahmed</a:t>
            </a:r>
          </a:p>
          <a:p>
            <a:pPr marL="0" indent="0" algn="l" rtl="0">
              <a:lnSpc>
                <a:spcPct val="90000"/>
              </a:lnSpc>
              <a:spcAft>
                <a:spcPts val="600"/>
              </a:spcAft>
              <a:buNone/>
            </a:pPr>
            <a:r>
              <a:rPr lang="en-US" dirty="0"/>
              <a:t>       Rahma Alaa Fouad Ibrahim</a:t>
            </a:r>
          </a:p>
          <a:p>
            <a:pPr marL="0" indent="0" algn="l" rtl="0">
              <a:lnSpc>
                <a:spcPct val="90000"/>
              </a:lnSpc>
              <a:spcAft>
                <a:spcPts val="600"/>
              </a:spcAft>
              <a:buNone/>
            </a:pPr>
            <a:r>
              <a:rPr lang="en-US" dirty="0"/>
              <a:t>       Nour Hassan El-Sayed Ali</a:t>
            </a:r>
          </a:p>
          <a:p>
            <a:pPr marL="0" indent="0" algn="l" rtl="0">
              <a:lnSpc>
                <a:spcPct val="90000"/>
              </a:lnSpc>
              <a:spcAft>
                <a:spcPts val="600"/>
              </a:spcAft>
              <a:buNone/>
            </a:pPr>
            <a:r>
              <a:rPr lang="en-US" dirty="0"/>
              <a:t>       Marina Medhat Shawky</a:t>
            </a:r>
          </a:p>
          <a:p>
            <a:pPr marL="0" indent="0" algn="l" rtl="0">
              <a:lnSpc>
                <a:spcPct val="90000"/>
              </a:lnSpc>
              <a:spcAft>
                <a:spcPts val="600"/>
              </a:spcAft>
              <a:buNone/>
            </a:pPr>
            <a:r>
              <a:rPr lang="en-US" dirty="0"/>
              <a:t>       Marina Emad Monir</a:t>
            </a:r>
          </a:p>
          <a:p>
            <a:pPr marL="0" indent="0" algn="l" rtl="0">
              <a:lnSpc>
                <a:spcPct val="90000"/>
              </a:lnSpc>
              <a:spcAft>
                <a:spcPts val="600"/>
              </a:spcAft>
              <a:buNone/>
            </a:pPr>
            <a:r>
              <a:rPr lang="en-US" dirty="0"/>
              <a:t>       Mai Ibrahim Abdel-Samea</a:t>
            </a:r>
          </a:p>
        </p:txBody>
      </p:sp>
      <p:sp>
        <p:nvSpPr>
          <p:cNvPr id="4" name="Arrow: Striped Right 3">
            <a:extLst>
              <a:ext uri="{FF2B5EF4-FFF2-40B4-BE49-F238E27FC236}">
                <a16:creationId xmlns:a16="http://schemas.microsoft.com/office/drawing/2014/main" id="{E51A45D5-09FD-5346-FB1C-85775076BC53}"/>
              </a:ext>
            </a:extLst>
          </p:cNvPr>
          <p:cNvSpPr/>
          <p:nvPr/>
        </p:nvSpPr>
        <p:spPr>
          <a:xfrm>
            <a:off x="5063706" y="2398143"/>
            <a:ext cx="353683" cy="241540"/>
          </a:xfrm>
          <a:prstGeom prst="stripedRightArrow">
            <a:avLst/>
          </a:prstGeom>
          <a:solidFill>
            <a:srgbClr val="5AA09D"/>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Arrow: Striped Right 6">
            <a:extLst>
              <a:ext uri="{FF2B5EF4-FFF2-40B4-BE49-F238E27FC236}">
                <a16:creationId xmlns:a16="http://schemas.microsoft.com/office/drawing/2014/main" id="{110E423E-AA0B-A24A-453B-48F285C8F075}"/>
              </a:ext>
            </a:extLst>
          </p:cNvPr>
          <p:cNvSpPr/>
          <p:nvPr/>
        </p:nvSpPr>
        <p:spPr>
          <a:xfrm>
            <a:off x="5063705" y="2835215"/>
            <a:ext cx="353683" cy="241540"/>
          </a:xfrm>
          <a:prstGeom prst="stripedRightArrow">
            <a:avLst/>
          </a:prstGeom>
          <a:solidFill>
            <a:srgbClr val="5AA09D"/>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5" name="Arrow: Striped Right 14">
            <a:extLst>
              <a:ext uri="{FF2B5EF4-FFF2-40B4-BE49-F238E27FC236}">
                <a16:creationId xmlns:a16="http://schemas.microsoft.com/office/drawing/2014/main" id="{F53B2B1B-A906-E410-A72E-8254E8A3F9F8}"/>
              </a:ext>
            </a:extLst>
          </p:cNvPr>
          <p:cNvSpPr/>
          <p:nvPr/>
        </p:nvSpPr>
        <p:spPr>
          <a:xfrm>
            <a:off x="5063704" y="3311303"/>
            <a:ext cx="353683" cy="241540"/>
          </a:xfrm>
          <a:prstGeom prst="stripedRightArrow">
            <a:avLst/>
          </a:prstGeom>
          <a:solidFill>
            <a:srgbClr val="5AA09D"/>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6" name="Arrow: Striped Right 15">
            <a:extLst>
              <a:ext uri="{FF2B5EF4-FFF2-40B4-BE49-F238E27FC236}">
                <a16:creationId xmlns:a16="http://schemas.microsoft.com/office/drawing/2014/main" id="{FE4D763F-72B6-1B1E-3FCF-1D64693BD273}"/>
              </a:ext>
            </a:extLst>
          </p:cNvPr>
          <p:cNvSpPr/>
          <p:nvPr/>
        </p:nvSpPr>
        <p:spPr>
          <a:xfrm>
            <a:off x="5063703" y="5016061"/>
            <a:ext cx="353683" cy="241540"/>
          </a:xfrm>
          <a:prstGeom prst="stripedRightArrow">
            <a:avLst/>
          </a:prstGeom>
          <a:solidFill>
            <a:srgbClr val="5AA09D"/>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row: Striped Right 16">
            <a:extLst>
              <a:ext uri="{FF2B5EF4-FFF2-40B4-BE49-F238E27FC236}">
                <a16:creationId xmlns:a16="http://schemas.microsoft.com/office/drawing/2014/main" id="{87DD6F0A-8977-B025-62BD-3DFDE95E6613}"/>
              </a:ext>
            </a:extLst>
          </p:cNvPr>
          <p:cNvSpPr/>
          <p:nvPr/>
        </p:nvSpPr>
        <p:spPr>
          <a:xfrm>
            <a:off x="5063704" y="4614736"/>
            <a:ext cx="353683" cy="241540"/>
          </a:xfrm>
          <a:prstGeom prst="stripedRightArrow">
            <a:avLst/>
          </a:prstGeom>
          <a:solidFill>
            <a:srgbClr val="5AA09D"/>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8" name="Arrow: Striped Right 17">
            <a:extLst>
              <a:ext uri="{FF2B5EF4-FFF2-40B4-BE49-F238E27FC236}">
                <a16:creationId xmlns:a16="http://schemas.microsoft.com/office/drawing/2014/main" id="{F0696ACF-3DD4-9EF9-B25B-83AFD1E775B6}"/>
              </a:ext>
            </a:extLst>
          </p:cNvPr>
          <p:cNvSpPr/>
          <p:nvPr/>
        </p:nvSpPr>
        <p:spPr>
          <a:xfrm>
            <a:off x="5063704" y="4165120"/>
            <a:ext cx="353683" cy="241540"/>
          </a:xfrm>
          <a:prstGeom prst="stripedRightArrow">
            <a:avLst/>
          </a:prstGeom>
          <a:solidFill>
            <a:srgbClr val="5AA09D"/>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9" name="Arrow: Striped Right 18">
            <a:extLst>
              <a:ext uri="{FF2B5EF4-FFF2-40B4-BE49-F238E27FC236}">
                <a16:creationId xmlns:a16="http://schemas.microsoft.com/office/drawing/2014/main" id="{8715C13E-08D2-2B82-8C81-6B68A4297D4B}"/>
              </a:ext>
            </a:extLst>
          </p:cNvPr>
          <p:cNvSpPr/>
          <p:nvPr/>
        </p:nvSpPr>
        <p:spPr>
          <a:xfrm>
            <a:off x="5069458" y="3740170"/>
            <a:ext cx="353683" cy="241540"/>
          </a:xfrm>
          <a:prstGeom prst="stripedRightArrow">
            <a:avLst/>
          </a:prstGeom>
          <a:solidFill>
            <a:srgbClr val="5AA09D"/>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Rectangle 19">
            <a:extLst>
              <a:ext uri="{FF2B5EF4-FFF2-40B4-BE49-F238E27FC236}">
                <a16:creationId xmlns:a16="http://schemas.microsoft.com/office/drawing/2014/main" id="{CCEDD1F0-9EF8-BAF0-976C-12D4A0B29B16}"/>
              </a:ext>
            </a:extLst>
          </p:cNvPr>
          <p:cNvSpPr/>
          <p:nvPr/>
        </p:nvSpPr>
        <p:spPr>
          <a:xfrm>
            <a:off x="234696" y="237744"/>
            <a:ext cx="4419599" cy="6382512"/>
          </a:xfrm>
          <a:prstGeom prst="rect">
            <a:avLst/>
          </a:prstGeom>
          <a:gradFill>
            <a:gsLst>
              <a:gs pos="0">
                <a:srgbClr val="5AA09D"/>
              </a:gs>
              <a:gs pos="77000">
                <a:srgbClr val="5AA09D"/>
              </a:gs>
              <a:gs pos="100000">
                <a:srgbClr val="FF6699"/>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4000" b="1" i="1" dirty="0"/>
              <a:t>Supervisor: </a:t>
            </a:r>
            <a:r>
              <a:rPr lang="en-US" sz="2000" i="1" dirty="0"/>
              <a:t>Dr/Mohamed Attia</a:t>
            </a:r>
          </a:p>
          <a:p>
            <a:endParaRPr lang="en-US" sz="2000" i="1" dirty="0"/>
          </a:p>
          <a:p>
            <a:endParaRPr lang="en-US" sz="2000" i="1" dirty="0"/>
          </a:p>
          <a:p>
            <a:br>
              <a:rPr lang="en-US" dirty="0"/>
            </a:br>
            <a:br>
              <a:rPr lang="en-US" dirty="0"/>
            </a:br>
            <a:r>
              <a:rPr lang="en-US" sz="3600" b="1" i="1" dirty="0"/>
              <a:t>Teacher Assistant: </a:t>
            </a:r>
          </a:p>
          <a:p>
            <a:r>
              <a:rPr lang="en-US" sz="2000" i="1" dirty="0"/>
              <a:t>Eng/Mohamed Hussen Kamel</a:t>
            </a:r>
            <a:endParaRPr lang="ar-EG" sz="2000" i="1" dirty="0"/>
          </a:p>
        </p:txBody>
      </p:sp>
    </p:spTree>
    <p:extLst>
      <p:ext uri="{BB962C8B-B14F-4D97-AF65-F5344CB8AC3E}">
        <p14:creationId xmlns:p14="http://schemas.microsoft.com/office/powerpoint/2010/main" val="34524456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par>
                          <p:cTn id="27" fill="hold">
                            <p:stCondLst>
                              <p:cond delay="3000"/>
                            </p:stCondLst>
                            <p:childTnLst>
                              <p:par>
                                <p:cTn id="28" presetID="26"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par>
                          <p:cTn id="44" fill="hold">
                            <p:stCondLst>
                              <p:cond delay="5000"/>
                            </p:stCondLst>
                            <p:childTnLst>
                              <p:par>
                                <p:cTn id="45" presetID="26" presetClass="entr" presetSubtype="0" fill="hold" nodeType="after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childTnLst>
                          </p:cTn>
                        </p:par>
                        <p:par>
                          <p:cTn id="61" fill="hold">
                            <p:stCondLst>
                              <p:cond delay="7000"/>
                            </p:stCondLst>
                            <p:childTnLst>
                              <p:par>
                                <p:cTn id="62" presetID="26" presetClass="entr" presetSubtype="0" fill="hold" nodeType="after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wipe(down)">
                                      <p:cBhvr>
                                        <p:cTn id="64" dur="580">
                                          <p:stCondLst>
                                            <p:cond delay="0"/>
                                          </p:stCondLst>
                                        </p:cTn>
                                        <p:tgtEl>
                                          <p:spTgt spid="3">
                                            <p:txEl>
                                              <p:pRg st="3" end="3"/>
                                            </p:txEl>
                                          </p:spTgt>
                                        </p:tgtEl>
                                      </p:cBhvr>
                                    </p:animEffect>
                                    <p:anim calcmode="lin" valueType="num">
                                      <p:cBhvr>
                                        <p:cTn id="65"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3" end="3"/>
                                            </p:txEl>
                                          </p:spTgt>
                                        </p:tgtEl>
                                      </p:cBhvr>
                                      <p:to x="100000" y="60000"/>
                                    </p:animScale>
                                    <p:animScale>
                                      <p:cBhvr>
                                        <p:cTn id="71" dur="166" decel="50000">
                                          <p:stCondLst>
                                            <p:cond delay="676"/>
                                          </p:stCondLst>
                                        </p:cTn>
                                        <p:tgtEl>
                                          <p:spTgt spid="3">
                                            <p:txEl>
                                              <p:pRg st="3" end="3"/>
                                            </p:txEl>
                                          </p:spTgt>
                                        </p:tgtEl>
                                      </p:cBhvr>
                                      <p:to x="100000" y="100000"/>
                                    </p:animScale>
                                    <p:animScale>
                                      <p:cBhvr>
                                        <p:cTn id="72" dur="26">
                                          <p:stCondLst>
                                            <p:cond delay="1312"/>
                                          </p:stCondLst>
                                        </p:cTn>
                                        <p:tgtEl>
                                          <p:spTgt spid="3">
                                            <p:txEl>
                                              <p:pRg st="3" end="3"/>
                                            </p:txEl>
                                          </p:spTgt>
                                        </p:tgtEl>
                                      </p:cBhvr>
                                      <p:to x="100000" y="80000"/>
                                    </p:animScale>
                                    <p:animScale>
                                      <p:cBhvr>
                                        <p:cTn id="73" dur="166" decel="50000">
                                          <p:stCondLst>
                                            <p:cond delay="1338"/>
                                          </p:stCondLst>
                                        </p:cTn>
                                        <p:tgtEl>
                                          <p:spTgt spid="3">
                                            <p:txEl>
                                              <p:pRg st="3" end="3"/>
                                            </p:txEl>
                                          </p:spTgt>
                                        </p:tgtEl>
                                      </p:cBhvr>
                                      <p:to x="100000" y="100000"/>
                                    </p:animScale>
                                    <p:animScale>
                                      <p:cBhvr>
                                        <p:cTn id="74" dur="26">
                                          <p:stCondLst>
                                            <p:cond delay="1642"/>
                                          </p:stCondLst>
                                        </p:cTn>
                                        <p:tgtEl>
                                          <p:spTgt spid="3">
                                            <p:txEl>
                                              <p:pRg st="3" end="3"/>
                                            </p:txEl>
                                          </p:spTgt>
                                        </p:tgtEl>
                                      </p:cBhvr>
                                      <p:to x="100000" y="90000"/>
                                    </p:animScale>
                                    <p:animScale>
                                      <p:cBhvr>
                                        <p:cTn id="75" dur="166" decel="50000">
                                          <p:stCondLst>
                                            <p:cond delay="1668"/>
                                          </p:stCondLst>
                                        </p:cTn>
                                        <p:tgtEl>
                                          <p:spTgt spid="3">
                                            <p:txEl>
                                              <p:pRg st="3" end="3"/>
                                            </p:txEl>
                                          </p:spTgt>
                                        </p:tgtEl>
                                      </p:cBhvr>
                                      <p:to x="100000" y="100000"/>
                                    </p:animScale>
                                    <p:animScale>
                                      <p:cBhvr>
                                        <p:cTn id="76" dur="26">
                                          <p:stCondLst>
                                            <p:cond delay="1808"/>
                                          </p:stCondLst>
                                        </p:cTn>
                                        <p:tgtEl>
                                          <p:spTgt spid="3">
                                            <p:txEl>
                                              <p:pRg st="3" end="3"/>
                                            </p:txEl>
                                          </p:spTgt>
                                        </p:tgtEl>
                                      </p:cBhvr>
                                      <p:to x="100000" y="95000"/>
                                    </p:animScale>
                                    <p:animScale>
                                      <p:cBhvr>
                                        <p:cTn id="77" dur="166" decel="50000">
                                          <p:stCondLst>
                                            <p:cond delay="1834"/>
                                          </p:stCondLst>
                                        </p:cTn>
                                        <p:tgtEl>
                                          <p:spTgt spid="3">
                                            <p:txEl>
                                              <p:pRg st="3" end="3"/>
                                            </p:txEl>
                                          </p:spTgt>
                                        </p:tgtEl>
                                      </p:cBhvr>
                                      <p:to x="100000" y="100000"/>
                                    </p:animScale>
                                  </p:childTnLst>
                                </p:cTn>
                              </p:par>
                            </p:childTnLst>
                          </p:cTn>
                        </p:par>
                        <p:par>
                          <p:cTn id="78" fill="hold">
                            <p:stCondLst>
                              <p:cond delay="9000"/>
                            </p:stCondLst>
                            <p:childTnLst>
                              <p:par>
                                <p:cTn id="79" presetID="26" presetClass="entr" presetSubtype="0" fill="hold" nodeType="after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down)">
                                      <p:cBhvr>
                                        <p:cTn id="81" dur="580">
                                          <p:stCondLst>
                                            <p:cond delay="0"/>
                                          </p:stCondLst>
                                        </p:cTn>
                                        <p:tgtEl>
                                          <p:spTgt spid="3">
                                            <p:txEl>
                                              <p:pRg st="4" end="4"/>
                                            </p:txEl>
                                          </p:spTgt>
                                        </p:tgtEl>
                                      </p:cBhvr>
                                    </p:animEffect>
                                    <p:anim calcmode="lin" valueType="num">
                                      <p:cBhvr>
                                        <p:cTn id="8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3">
                                            <p:txEl>
                                              <p:pRg st="4" end="4"/>
                                            </p:txEl>
                                          </p:spTgt>
                                        </p:tgtEl>
                                      </p:cBhvr>
                                      <p:to x="100000" y="60000"/>
                                    </p:animScale>
                                    <p:animScale>
                                      <p:cBhvr>
                                        <p:cTn id="88" dur="166" decel="50000">
                                          <p:stCondLst>
                                            <p:cond delay="676"/>
                                          </p:stCondLst>
                                        </p:cTn>
                                        <p:tgtEl>
                                          <p:spTgt spid="3">
                                            <p:txEl>
                                              <p:pRg st="4" end="4"/>
                                            </p:txEl>
                                          </p:spTgt>
                                        </p:tgtEl>
                                      </p:cBhvr>
                                      <p:to x="100000" y="100000"/>
                                    </p:animScale>
                                    <p:animScale>
                                      <p:cBhvr>
                                        <p:cTn id="89" dur="26">
                                          <p:stCondLst>
                                            <p:cond delay="1312"/>
                                          </p:stCondLst>
                                        </p:cTn>
                                        <p:tgtEl>
                                          <p:spTgt spid="3">
                                            <p:txEl>
                                              <p:pRg st="4" end="4"/>
                                            </p:txEl>
                                          </p:spTgt>
                                        </p:tgtEl>
                                      </p:cBhvr>
                                      <p:to x="100000" y="80000"/>
                                    </p:animScale>
                                    <p:animScale>
                                      <p:cBhvr>
                                        <p:cTn id="90" dur="166" decel="50000">
                                          <p:stCondLst>
                                            <p:cond delay="1338"/>
                                          </p:stCondLst>
                                        </p:cTn>
                                        <p:tgtEl>
                                          <p:spTgt spid="3">
                                            <p:txEl>
                                              <p:pRg st="4" end="4"/>
                                            </p:txEl>
                                          </p:spTgt>
                                        </p:tgtEl>
                                      </p:cBhvr>
                                      <p:to x="100000" y="100000"/>
                                    </p:animScale>
                                    <p:animScale>
                                      <p:cBhvr>
                                        <p:cTn id="91" dur="26">
                                          <p:stCondLst>
                                            <p:cond delay="1642"/>
                                          </p:stCondLst>
                                        </p:cTn>
                                        <p:tgtEl>
                                          <p:spTgt spid="3">
                                            <p:txEl>
                                              <p:pRg st="4" end="4"/>
                                            </p:txEl>
                                          </p:spTgt>
                                        </p:tgtEl>
                                      </p:cBhvr>
                                      <p:to x="100000" y="90000"/>
                                    </p:animScale>
                                    <p:animScale>
                                      <p:cBhvr>
                                        <p:cTn id="92" dur="166" decel="50000">
                                          <p:stCondLst>
                                            <p:cond delay="1668"/>
                                          </p:stCondLst>
                                        </p:cTn>
                                        <p:tgtEl>
                                          <p:spTgt spid="3">
                                            <p:txEl>
                                              <p:pRg st="4" end="4"/>
                                            </p:txEl>
                                          </p:spTgt>
                                        </p:tgtEl>
                                      </p:cBhvr>
                                      <p:to x="100000" y="100000"/>
                                    </p:animScale>
                                    <p:animScale>
                                      <p:cBhvr>
                                        <p:cTn id="93" dur="26">
                                          <p:stCondLst>
                                            <p:cond delay="1808"/>
                                          </p:stCondLst>
                                        </p:cTn>
                                        <p:tgtEl>
                                          <p:spTgt spid="3">
                                            <p:txEl>
                                              <p:pRg st="4" end="4"/>
                                            </p:txEl>
                                          </p:spTgt>
                                        </p:tgtEl>
                                      </p:cBhvr>
                                      <p:to x="100000" y="95000"/>
                                    </p:animScale>
                                    <p:animScale>
                                      <p:cBhvr>
                                        <p:cTn id="94" dur="166" decel="50000">
                                          <p:stCondLst>
                                            <p:cond delay="1834"/>
                                          </p:stCondLst>
                                        </p:cTn>
                                        <p:tgtEl>
                                          <p:spTgt spid="3">
                                            <p:txEl>
                                              <p:pRg st="4" end="4"/>
                                            </p:txEl>
                                          </p:spTgt>
                                        </p:tgtEl>
                                      </p:cBhvr>
                                      <p:to x="100000" y="100000"/>
                                    </p:animScale>
                                  </p:childTnLst>
                                </p:cTn>
                              </p:par>
                            </p:childTnLst>
                          </p:cTn>
                        </p:par>
                        <p:par>
                          <p:cTn id="95" fill="hold">
                            <p:stCondLst>
                              <p:cond delay="11000"/>
                            </p:stCondLst>
                            <p:childTnLst>
                              <p:par>
                                <p:cTn id="96" presetID="26" presetClass="entr" presetSubtype="0" fill="hold" nodeType="afterEffect">
                                  <p:stCondLst>
                                    <p:cond delay="0"/>
                                  </p:stCondLst>
                                  <p:childTnLst>
                                    <p:set>
                                      <p:cBhvr>
                                        <p:cTn id="97" dur="1" fill="hold">
                                          <p:stCondLst>
                                            <p:cond delay="0"/>
                                          </p:stCondLst>
                                        </p:cTn>
                                        <p:tgtEl>
                                          <p:spTgt spid="3">
                                            <p:txEl>
                                              <p:pRg st="5" end="5"/>
                                            </p:txEl>
                                          </p:spTgt>
                                        </p:tgtEl>
                                        <p:attrNameLst>
                                          <p:attrName>style.visibility</p:attrName>
                                        </p:attrNameLst>
                                      </p:cBhvr>
                                      <p:to>
                                        <p:strVal val="visible"/>
                                      </p:to>
                                    </p:set>
                                    <p:animEffect transition="in" filter="wipe(down)">
                                      <p:cBhvr>
                                        <p:cTn id="98" dur="580">
                                          <p:stCondLst>
                                            <p:cond delay="0"/>
                                          </p:stCondLst>
                                        </p:cTn>
                                        <p:tgtEl>
                                          <p:spTgt spid="3">
                                            <p:txEl>
                                              <p:pRg st="5" end="5"/>
                                            </p:txEl>
                                          </p:spTgt>
                                        </p:tgtEl>
                                      </p:cBhvr>
                                    </p:animEffect>
                                    <p:anim calcmode="lin" valueType="num">
                                      <p:cBhvr>
                                        <p:cTn id="99"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4" dur="26">
                                          <p:stCondLst>
                                            <p:cond delay="650"/>
                                          </p:stCondLst>
                                        </p:cTn>
                                        <p:tgtEl>
                                          <p:spTgt spid="3">
                                            <p:txEl>
                                              <p:pRg st="5" end="5"/>
                                            </p:txEl>
                                          </p:spTgt>
                                        </p:tgtEl>
                                      </p:cBhvr>
                                      <p:to x="100000" y="60000"/>
                                    </p:animScale>
                                    <p:animScale>
                                      <p:cBhvr>
                                        <p:cTn id="105" dur="166" decel="50000">
                                          <p:stCondLst>
                                            <p:cond delay="676"/>
                                          </p:stCondLst>
                                        </p:cTn>
                                        <p:tgtEl>
                                          <p:spTgt spid="3">
                                            <p:txEl>
                                              <p:pRg st="5" end="5"/>
                                            </p:txEl>
                                          </p:spTgt>
                                        </p:tgtEl>
                                      </p:cBhvr>
                                      <p:to x="100000" y="100000"/>
                                    </p:animScale>
                                    <p:animScale>
                                      <p:cBhvr>
                                        <p:cTn id="106" dur="26">
                                          <p:stCondLst>
                                            <p:cond delay="1312"/>
                                          </p:stCondLst>
                                        </p:cTn>
                                        <p:tgtEl>
                                          <p:spTgt spid="3">
                                            <p:txEl>
                                              <p:pRg st="5" end="5"/>
                                            </p:txEl>
                                          </p:spTgt>
                                        </p:tgtEl>
                                      </p:cBhvr>
                                      <p:to x="100000" y="80000"/>
                                    </p:animScale>
                                    <p:animScale>
                                      <p:cBhvr>
                                        <p:cTn id="107" dur="166" decel="50000">
                                          <p:stCondLst>
                                            <p:cond delay="1338"/>
                                          </p:stCondLst>
                                        </p:cTn>
                                        <p:tgtEl>
                                          <p:spTgt spid="3">
                                            <p:txEl>
                                              <p:pRg st="5" end="5"/>
                                            </p:txEl>
                                          </p:spTgt>
                                        </p:tgtEl>
                                      </p:cBhvr>
                                      <p:to x="100000" y="100000"/>
                                    </p:animScale>
                                    <p:animScale>
                                      <p:cBhvr>
                                        <p:cTn id="108" dur="26">
                                          <p:stCondLst>
                                            <p:cond delay="1642"/>
                                          </p:stCondLst>
                                        </p:cTn>
                                        <p:tgtEl>
                                          <p:spTgt spid="3">
                                            <p:txEl>
                                              <p:pRg st="5" end="5"/>
                                            </p:txEl>
                                          </p:spTgt>
                                        </p:tgtEl>
                                      </p:cBhvr>
                                      <p:to x="100000" y="90000"/>
                                    </p:animScale>
                                    <p:animScale>
                                      <p:cBhvr>
                                        <p:cTn id="109" dur="166" decel="50000">
                                          <p:stCondLst>
                                            <p:cond delay="1668"/>
                                          </p:stCondLst>
                                        </p:cTn>
                                        <p:tgtEl>
                                          <p:spTgt spid="3">
                                            <p:txEl>
                                              <p:pRg st="5" end="5"/>
                                            </p:txEl>
                                          </p:spTgt>
                                        </p:tgtEl>
                                      </p:cBhvr>
                                      <p:to x="100000" y="100000"/>
                                    </p:animScale>
                                    <p:animScale>
                                      <p:cBhvr>
                                        <p:cTn id="110" dur="26">
                                          <p:stCondLst>
                                            <p:cond delay="1808"/>
                                          </p:stCondLst>
                                        </p:cTn>
                                        <p:tgtEl>
                                          <p:spTgt spid="3">
                                            <p:txEl>
                                              <p:pRg st="5" end="5"/>
                                            </p:txEl>
                                          </p:spTgt>
                                        </p:tgtEl>
                                      </p:cBhvr>
                                      <p:to x="100000" y="95000"/>
                                    </p:animScale>
                                    <p:animScale>
                                      <p:cBhvr>
                                        <p:cTn id="111" dur="166" decel="50000">
                                          <p:stCondLst>
                                            <p:cond delay="1834"/>
                                          </p:stCondLst>
                                        </p:cTn>
                                        <p:tgtEl>
                                          <p:spTgt spid="3">
                                            <p:txEl>
                                              <p:pRg st="5" end="5"/>
                                            </p:txEl>
                                          </p:spTgt>
                                        </p:tgtEl>
                                      </p:cBhvr>
                                      <p:to x="100000" y="100000"/>
                                    </p:animScale>
                                  </p:childTnLst>
                                </p:cTn>
                              </p:par>
                            </p:childTnLst>
                          </p:cTn>
                        </p:par>
                        <p:par>
                          <p:cTn id="112" fill="hold">
                            <p:stCondLst>
                              <p:cond delay="13000"/>
                            </p:stCondLst>
                            <p:childTnLst>
                              <p:par>
                                <p:cTn id="113" presetID="26" presetClass="entr" presetSubtype="0" fill="hold" nodeType="after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580">
                                          <p:stCondLst>
                                            <p:cond delay="0"/>
                                          </p:stCondLst>
                                        </p:cTn>
                                        <p:tgtEl>
                                          <p:spTgt spid="3">
                                            <p:txEl>
                                              <p:pRg st="6" end="6"/>
                                            </p:txEl>
                                          </p:spTgt>
                                        </p:tgtEl>
                                      </p:cBhvr>
                                    </p:animEffect>
                                    <p:anim calcmode="lin" valueType="num">
                                      <p:cBhvr>
                                        <p:cTn id="11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6" end="6"/>
                                            </p:txEl>
                                          </p:spTgt>
                                        </p:tgtEl>
                                      </p:cBhvr>
                                      <p:to x="100000" y="60000"/>
                                    </p:animScale>
                                    <p:animScale>
                                      <p:cBhvr>
                                        <p:cTn id="122" dur="166" decel="50000">
                                          <p:stCondLst>
                                            <p:cond delay="676"/>
                                          </p:stCondLst>
                                        </p:cTn>
                                        <p:tgtEl>
                                          <p:spTgt spid="3">
                                            <p:txEl>
                                              <p:pRg st="6" end="6"/>
                                            </p:txEl>
                                          </p:spTgt>
                                        </p:tgtEl>
                                      </p:cBhvr>
                                      <p:to x="100000" y="100000"/>
                                    </p:animScale>
                                    <p:animScale>
                                      <p:cBhvr>
                                        <p:cTn id="123" dur="26">
                                          <p:stCondLst>
                                            <p:cond delay="1312"/>
                                          </p:stCondLst>
                                        </p:cTn>
                                        <p:tgtEl>
                                          <p:spTgt spid="3">
                                            <p:txEl>
                                              <p:pRg st="6" end="6"/>
                                            </p:txEl>
                                          </p:spTgt>
                                        </p:tgtEl>
                                      </p:cBhvr>
                                      <p:to x="100000" y="80000"/>
                                    </p:animScale>
                                    <p:animScale>
                                      <p:cBhvr>
                                        <p:cTn id="124" dur="166" decel="50000">
                                          <p:stCondLst>
                                            <p:cond delay="1338"/>
                                          </p:stCondLst>
                                        </p:cTn>
                                        <p:tgtEl>
                                          <p:spTgt spid="3">
                                            <p:txEl>
                                              <p:pRg st="6" end="6"/>
                                            </p:txEl>
                                          </p:spTgt>
                                        </p:tgtEl>
                                      </p:cBhvr>
                                      <p:to x="100000" y="100000"/>
                                    </p:animScale>
                                    <p:animScale>
                                      <p:cBhvr>
                                        <p:cTn id="125" dur="26">
                                          <p:stCondLst>
                                            <p:cond delay="1642"/>
                                          </p:stCondLst>
                                        </p:cTn>
                                        <p:tgtEl>
                                          <p:spTgt spid="3">
                                            <p:txEl>
                                              <p:pRg st="6" end="6"/>
                                            </p:txEl>
                                          </p:spTgt>
                                        </p:tgtEl>
                                      </p:cBhvr>
                                      <p:to x="100000" y="90000"/>
                                    </p:animScale>
                                    <p:animScale>
                                      <p:cBhvr>
                                        <p:cTn id="126" dur="166" decel="50000">
                                          <p:stCondLst>
                                            <p:cond delay="1668"/>
                                          </p:stCondLst>
                                        </p:cTn>
                                        <p:tgtEl>
                                          <p:spTgt spid="3">
                                            <p:txEl>
                                              <p:pRg st="6" end="6"/>
                                            </p:txEl>
                                          </p:spTgt>
                                        </p:tgtEl>
                                      </p:cBhvr>
                                      <p:to x="100000" y="100000"/>
                                    </p:animScale>
                                    <p:animScale>
                                      <p:cBhvr>
                                        <p:cTn id="127" dur="26">
                                          <p:stCondLst>
                                            <p:cond delay="1808"/>
                                          </p:stCondLst>
                                        </p:cTn>
                                        <p:tgtEl>
                                          <p:spTgt spid="3">
                                            <p:txEl>
                                              <p:pRg st="6" end="6"/>
                                            </p:txEl>
                                          </p:spTgt>
                                        </p:tgtEl>
                                      </p:cBhvr>
                                      <p:to x="100000" y="95000"/>
                                    </p:animScale>
                                    <p:animScale>
                                      <p:cBhvr>
                                        <p:cTn id="128" dur="166" decel="50000">
                                          <p:stCondLst>
                                            <p:cond delay="1834"/>
                                          </p:stCondLst>
                                        </p:cTn>
                                        <p:tgtEl>
                                          <p:spTgt spid="3">
                                            <p:txEl>
                                              <p:pRg st="6" end="6"/>
                                            </p:txEl>
                                          </p:spTgt>
                                        </p:tgtEl>
                                      </p:cBhvr>
                                      <p:to x="100000" y="100000"/>
                                    </p:animScale>
                                  </p:childTnLst>
                                </p:cTn>
                              </p:par>
                            </p:childTnLst>
                          </p:cTn>
                        </p:par>
                        <p:par>
                          <p:cTn id="129" fill="hold">
                            <p:stCondLst>
                              <p:cond delay="15000"/>
                            </p:stCondLst>
                            <p:childTnLst>
                              <p:par>
                                <p:cTn id="130" presetID="26" presetClass="entr" presetSubtype="0" fill="hold" nodeType="afterEffect">
                                  <p:stCondLst>
                                    <p:cond delay="0"/>
                                  </p:stCondLst>
                                  <p:childTnLst>
                                    <p:set>
                                      <p:cBhvr>
                                        <p:cTn id="131" dur="1" fill="hold">
                                          <p:stCondLst>
                                            <p:cond delay="0"/>
                                          </p:stCondLst>
                                        </p:cTn>
                                        <p:tgtEl>
                                          <p:spTgt spid="3">
                                            <p:txEl>
                                              <p:pRg st="7" end="7"/>
                                            </p:txEl>
                                          </p:spTgt>
                                        </p:tgtEl>
                                        <p:attrNameLst>
                                          <p:attrName>style.visibility</p:attrName>
                                        </p:attrNameLst>
                                      </p:cBhvr>
                                      <p:to>
                                        <p:strVal val="visible"/>
                                      </p:to>
                                    </p:set>
                                    <p:animEffect transition="in" filter="wipe(down)">
                                      <p:cBhvr>
                                        <p:cTn id="132" dur="580">
                                          <p:stCondLst>
                                            <p:cond delay="0"/>
                                          </p:stCondLst>
                                        </p:cTn>
                                        <p:tgtEl>
                                          <p:spTgt spid="3">
                                            <p:txEl>
                                              <p:pRg st="7" end="7"/>
                                            </p:txEl>
                                          </p:spTgt>
                                        </p:tgtEl>
                                      </p:cBhvr>
                                    </p:animEffect>
                                    <p:anim calcmode="lin" valueType="num">
                                      <p:cBhvr>
                                        <p:cTn id="133"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4"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5"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6"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7"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8" dur="26">
                                          <p:stCondLst>
                                            <p:cond delay="650"/>
                                          </p:stCondLst>
                                        </p:cTn>
                                        <p:tgtEl>
                                          <p:spTgt spid="3">
                                            <p:txEl>
                                              <p:pRg st="7" end="7"/>
                                            </p:txEl>
                                          </p:spTgt>
                                        </p:tgtEl>
                                      </p:cBhvr>
                                      <p:to x="100000" y="60000"/>
                                    </p:animScale>
                                    <p:animScale>
                                      <p:cBhvr>
                                        <p:cTn id="139" dur="166" decel="50000">
                                          <p:stCondLst>
                                            <p:cond delay="676"/>
                                          </p:stCondLst>
                                        </p:cTn>
                                        <p:tgtEl>
                                          <p:spTgt spid="3">
                                            <p:txEl>
                                              <p:pRg st="7" end="7"/>
                                            </p:txEl>
                                          </p:spTgt>
                                        </p:tgtEl>
                                      </p:cBhvr>
                                      <p:to x="100000" y="100000"/>
                                    </p:animScale>
                                    <p:animScale>
                                      <p:cBhvr>
                                        <p:cTn id="140" dur="26">
                                          <p:stCondLst>
                                            <p:cond delay="1312"/>
                                          </p:stCondLst>
                                        </p:cTn>
                                        <p:tgtEl>
                                          <p:spTgt spid="3">
                                            <p:txEl>
                                              <p:pRg st="7" end="7"/>
                                            </p:txEl>
                                          </p:spTgt>
                                        </p:tgtEl>
                                      </p:cBhvr>
                                      <p:to x="100000" y="80000"/>
                                    </p:animScale>
                                    <p:animScale>
                                      <p:cBhvr>
                                        <p:cTn id="141" dur="166" decel="50000">
                                          <p:stCondLst>
                                            <p:cond delay="1338"/>
                                          </p:stCondLst>
                                        </p:cTn>
                                        <p:tgtEl>
                                          <p:spTgt spid="3">
                                            <p:txEl>
                                              <p:pRg st="7" end="7"/>
                                            </p:txEl>
                                          </p:spTgt>
                                        </p:tgtEl>
                                      </p:cBhvr>
                                      <p:to x="100000" y="100000"/>
                                    </p:animScale>
                                    <p:animScale>
                                      <p:cBhvr>
                                        <p:cTn id="142" dur="26">
                                          <p:stCondLst>
                                            <p:cond delay="1642"/>
                                          </p:stCondLst>
                                        </p:cTn>
                                        <p:tgtEl>
                                          <p:spTgt spid="3">
                                            <p:txEl>
                                              <p:pRg st="7" end="7"/>
                                            </p:txEl>
                                          </p:spTgt>
                                        </p:tgtEl>
                                      </p:cBhvr>
                                      <p:to x="100000" y="90000"/>
                                    </p:animScale>
                                    <p:animScale>
                                      <p:cBhvr>
                                        <p:cTn id="143" dur="166" decel="50000">
                                          <p:stCondLst>
                                            <p:cond delay="1668"/>
                                          </p:stCondLst>
                                        </p:cTn>
                                        <p:tgtEl>
                                          <p:spTgt spid="3">
                                            <p:txEl>
                                              <p:pRg st="7" end="7"/>
                                            </p:txEl>
                                          </p:spTgt>
                                        </p:tgtEl>
                                      </p:cBhvr>
                                      <p:to x="100000" y="100000"/>
                                    </p:animScale>
                                    <p:animScale>
                                      <p:cBhvr>
                                        <p:cTn id="144" dur="26">
                                          <p:stCondLst>
                                            <p:cond delay="1808"/>
                                          </p:stCondLst>
                                        </p:cTn>
                                        <p:tgtEl>
                                          <p:spTgt spid="3">
                                            <p:txEl>
                                              <p:pRg st="7" end="7"/>
                                            </p:txEl>
                                          </p:spTgt>
                                        </p:tgtEl>
                                      </p:cBhvr>
                                      <p:to x="100000" y="95000"/>
                                    </p:animScale>
                                    <p:animScale>
                                      <p:cBhvr>
                                        <p:cTn id="145"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49EC6225-F22E-1F10-CC41-227C6D910C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969" y="218207"/>
            <a:ext cx="7134518" cy="42675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screenshot of a computer&#10;&#10;Description automatically generated">
            <a:extLst>
              <a:ext uri="{FF2B5EF4-FFF2-40B4-BE49-F238E27FC236}">
                <a16:creationId xmlns:a16="http://schemas.microsoft.com/office/drawing/2014/main" id="{60E5A92F-D4C2-87DD-C99E-A436E7630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231" y="613168"/>
            <a:ext cx="4857795" cy="40907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A screen shot of a computer screen&#10;&#10;Description automatically generated">
            <a:extLst>
              <a:ext uri="{FF2B5EF4-FFF2-40B4-BE49-F238E27FC236}">
                <a16:creationId xmlns:a16="http://schemas.microsoft.com/office/drawing/2014/main" id="{69BD72B6-0ECC-BA66-88E4-64D337BAE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988" y="3315089"/>
            <a:ext cx="5959012" cy="27777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screen shot of a computer&#10;&#10;Description automatically generated">
            <a:extLst>
              <a:ext uri="{FF2B5EF4-FFF2-40B4-BE49-F238E27FC236}">
                <a16:creationId xmlns:a16="http://schemas.microsoft.com/office/drawing/2014/main" id="{127961F2-5CB0-4321-C59F-B44A25E212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233" y="5318088"/>
            <a:ext cx="7521362" cy="105683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00638780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874B901-E702-8D8B-F38B-A055EA8AFD2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7DB0286-1D12-7C56-5947-619E2D62F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A72478E-B804-3E37-C152-15CC8A510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ln w="6350" cap="flat" cmpd="sng" algn="ctr">
            <a:noFill/>
            <a:prstDash val="solid"/>
          </a:ln>
          <a:effectLst>
            <a:softEdge rad="0"/>
          </a:effectLst>
        </p:spPr>
        <p:txBody>
          <a:bodyPr/>
          <a:lstStyle/>
          <a:p>
            <a:endParaRPr lang="ar-EG"/>
          </a:p>
        </p:txBody>
      </p:sp>
      <p:sp>
        <p:nvSpPr>
          <p:cNvPr id="3" name="Content Placeholder 2">
            <a:extLst>
              <a:ext uri="{FF2B5EF4-FFF2-40B4-BE49-F238E27FC236}">
                <a16:creationId xmlns:a16="http://schemas.microsoft.com/office/drawing/2014/main" id="{8CDA8517-AA5B-FA1B-79C5-4DC03C8DB098}"/>
              </a:ext>
            </a:extLst>
          </p:cNvPr>
          <p:cNvSpPr>
            <a:spLocks noGrp="1"/>
          </p:cNvSpPr>
          <p:nvPr>
            <p:ph idx="1"/>
          </p:nvPr>
        </p:nvSpPr>
        <p:spPr>
          <a:xfrm>
            <a:off x="433513" y="1467267"/>
            <a:ext cx="10171603" cy="3844661"/>
          </a:xfrm>
        </p:spPr>
        <p:txBody>
          <a:bodyPr anchor="ctr">
            <a:normAutofit/>
          </a:bodyPr>
          <a:lstStyle/>
          <a:p>
            <a:pPr marL="0" indent="0" algn="l" rtl="0">
              <a:buNone/>
            </a:pPr>
            <a:r>
              <a:rPr lang="en-US" sz="5400" b="1" i="1" kern="100" dirty="0">
                <a:latin typeface="Times New Roman" panose="02020603050405020304" pitchFamily="18" charset="0"/>
                <a:ea typeface="Calibri" panose="020F0502020204030204" pitchFamily="34" charset="0"/>
                <a:cs typeface="Times New Roman" panose="02020603050405020304" pitchFamily="18" charset="0"/>
              </a:rPr>
              <a:t>System Design</a:t>
            </a:r>
            <a:endParaRPr lang="ar-EG" sz="5400" i="1" dirty="0">
              <a:cs typeface="+mj-cs"/>
            </a:endParaRPr>
          </a:p>
        </p:txBody>
      </p:sp>
      <p:cxnSp>
        <p:nvCxnSpPr>
          <p:cNvPr id="12" name="Straight Connector 11">
            <a:extLst>
              <a:ext uri="{FF2B5EF4-FFF2-40B4-BE49-F238E27FC236}">
                <a16:creationId xmlns:a16="http://schemas.microsoft.com/office/drawing/2014/main" id="{2F08EEA3-B93A-02F3-7B62-664A721AA8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87DAFA26-BC8B-EB7C-8E3E-0D376BC1AF67}"/>
              </a:ext>
            </a:extLst>
          </p:cNvPr>
          <p:cNvPicPr>
            <a:picLocks noChangeAspect="1"/>
          </p:cNvPicPr>
          <p:nvPr/>
        </p:nvPicPr>
        <p:blipFill>
          <a:blip r:embed="rId2">
            <a:extLst>
              <a:ext uri="{28A0092B-C50C-407E-A947-70E740481C1C}">
                <a14:useLocalDpi xmlns:a14="http://schemas.microsoft.com/office/drawing/2010/main" val="0"/>
              </a:ext>
            </a:extLst>
          </a:blip>
          <a:srcRect l="1047" r="1047"/>
          <a:stretch/>
        </p:blipFill>
        <p:spPr>
          <a:xfrm>
            <a:off x="7338833" y="-141226"/>
            <a:ext cx="3131390" cy="64694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a:extLst>
              <a:ext uri="{FF2B5EF4-FFF2-40B4-BE49-F238E27FC236}">
                <a16:creationId xmlns:a16="http://schemas.microsoft.com/office/drawing/2014/main" id="{E0682729-9FA9-92BB-0D7F-0BB890038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86941" y="1441387"/>
            <a:ext cx="2018118" cy="468414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a:extLst>
              <a:ext uri="{FF2B5EF4-FFF2-40B4-BE49-F238E27FC236}">
                <a16:creationId xmlns:a16="http://schemas.microsoft.com/office/drawing/2014/main" id="{94C6B172-49F4-348F-B4C1-BAB87C0F1AFF}"/>
              </a:ext>
            </a:extLst>
          </p:cNvPr>
          <p:cNvPicPr>
            <a:picLocks noChangeAspect="1"/>
          </p:cNvPicPr>
          <p:nvPr/>
        </p:nvPicPr>
        <p:blipFill>
          <a:blip r:embed="rId4">
            <a:extLst>
              <a:ext uri="{28A0092B-C50C-407E-A947-70E740481C1C}">
                <a14:useLocalDpi xmlns:a14="http://schemas.microsoft.com/office/drawing/2010/main" val="0"/>
              </a:ext>
            </a:extLst>
          </a:blip>
          <a:srcRect t="4653" b="4653"/>
          <a:stretch/>
        </p:blipFill>
        <p:spPr>
          <a:xfrm>
            <a:off x="6429098" y="2076123"/>
            <a:ext cx="1819469" cy="382593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5114854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par>
                          <p:cTn id="8" fill="hold">
                            <p:stCondLst>
                              <p:cond delay="2000"/>
                            </p:stCondLst>
                            <p:childTnLst>
                              <p:par>
                                <p:cTn id="9" presetID="26"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80">
                                          <p:stCondLst>
                                            <p:cond delay="0"/>
                                          </p:stCondLst>
                                        </p:cTn>
                                        <p:tgtEl>
                                          <p:spTgt spid="6"/>
                                        </p:tgtEl>
                                      </p:cBhvr>
                                    </p:animEffect>
                                    <p:anim calcmode="lin" valueType="num">
                                      <p:cBhvr>
                                        <p:cTn id="1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7" dur="26">
                                          <p:stCondLst>
                                            <p:cond delay="650"/>
                                          </p:stCondLst>
                                        </p:cTn>
                                        <p:tgtEl>
                                          <p:spTgt spid="6"/>
                                        </p:tgtEl>
                                      </p:cBhvr>
                                      <p:to x="100000" y="60000"/>
                                    </p:animScale>
                                    <p:animScale>
                                      <p:cBhvr>
                                        <p:cTn id="18" dur="166" decel="50000">
                                          <p:stCondLst>
                                            <p:cond delay="676"/>
                                          </p:stCondLst>
                                        </p:cTn>
                                        <p:tgtEl>
                                          <p:spTgt spid="6"/>
                                        </p:tgtEl>
                                      </p:cBhvr>
                                      <p:to x="100000" y="100000"/>
                                    </p:animScale>
                                    <p:animScale>
                                      <p:cBhvr>
                                        <p:cTn id="19" dur="26">
                                          <p:stCondLst>
                                            <p:cond delay="1312"/>
                                          </p:stCondLst>
                                        </p:cTn>
                                        <p:tgtEl>
                                          <p:spTgt spid="6"/>
                                        </p:tgtEl>
                                      </p:cBhvr>
                                      <p:to x="100000" y="80000"/>
                                    </p:animScale>
                                    <p:animScale>
                                      <p:cBhvr>
                                        <p:cTn id="20" dur="166" decel="50000">
                                          <p:stCondLst>
                                            <p:cond delay="1338"/>
                                          </p:stCondLst>
                                        </p:cTn>
                                        <p:tgtEl>
                                          <p:spTgt spid="6"/>
                                        </p:tgtEl>
                                      </p:cBhvr>
                                      <p:to x="100000" y="100000"/>
                                    </p:animScale>
                                    <p:animScale>
                                      <p:cBhvr>
                                        <p:cTn id="21" dur="26">
                                          <p:stCondLst>
                                            <p:cond delay="1642"/>
                                          </p:stCondLst>
                                        </p:cTn>
                                        <p:tgtEl>
                                          <p:spTgt spid="6"/>
                                        </p:tgtEl>
                                      </p:cBhvr>
                                      <p:to x="100000" y="90000"/>
                                    </p:animScale>
                                    <p:animScale>
                                      <p:cBhvr>
                                        <p:cTn id="22" dur="166" decel="50000">
                                          <p:stCondLst>
                                            <p:cond delay="1668"/>
                                          </p:stCondLst>
                                        </p:cTn>
                                        <p:tgtEl>
                                          <p:spTgt spid="6"/>
                                        </p:tgtEl>
                                      </p:cBhvr>
                                      <p:to x="100000" y="100000"/>
                                    </p:animScale>
                                    <p:animScale>
                                      <p:cBhvr>
                                        <p:cTn id="23" dur="26">
                                          <p:stCondLst>
                                            <p:cond delay="1808"/>
                                          </p:stCondLst>
                                        </p:cTn>
                                        <p:tgtEl>
                                          <p:spTgt spid="6"/>
                                        </p:tgtEl>
                                      </p:cBhvr>
                                      <p:to x="100000" y="95000"/>
                                    </p:animScale>
                                    <p:animScale>
                                      <p:cBhvr>
                                        <p:cTn id="24"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995000-BFBB-2AFA-AAF9-F85091F756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427766">
            <a:off x="5833936" y="665189"/>
            <a:ext cx="2327880" cy="51730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perspectiveHeroicExtremeLeftFacing"/>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97B9268D-A3F5-D455-6C63-582C587AB1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234691">
            <a:off x="7441746" y="1664940"/>
            <a:ext cx="2270194" cy="50448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isometricOffAxis1Right"/>
            <a:lightRig rig="twoPt" dir="t">
              <a:rot lat="0" lon="0" rev="7800000"/>
            </a:lightRig>
          </a:scene3d>
          <a:sp3d contourW="6350">
            <a:bevelT w="50800" h="16510"/>
            <a:contourClr>
              <a:srgbClr val="C0C0C0"/>
            </a:contourClr>
          </a:sp3d>
        </p:spPr>
      </p:pic>
      <p:pic>
        <p:nvPicPr>
          <p:cNvPr id="7" name="Content Placeholder 5">
            <a:extLst>
              <a:ext uri="{FF2B5EF4-FFF2-40B4-BE49-F238E27FC236}">
                <a16:creationId xmlns:a16="http://schemas.microsoft.com/office/drawing/2014/main" id="{0705B04F-9669-14AA-979B-212903F9D048}"/>
              </a:ext>
            </a:extLst>
          </p:cNvPr>
          <p:cNvPicPr>
            <a:picLocks noChangeAspect="1"/>
          </p:cNvPicPr>
          <p:nvPr/>
        </p:nvPicPr>
        <p:blipFill>
          <a:blip r:embed="rId4">
            <a:extLst>
              <a:ext uri="{28A0092B-C50C-407E-A947-70E740481C1C}">
                <a14:useLocalDpi xmlns:a14="http://schemas.microsoft.com/office/drawing/2010/main" val="0"/>
              </a:ext>
            </a:extLst>
          </a:blip>
          <a:srcRect t="3515" b="3515"/>
          <a:stretch/>
        </p:blipFill>
        <p:spPr>
          <a:xfrm>
            <a:off x="9394793" y="-479806"/>
            <a:ext cx="2797207" cy="577903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TextBox 3">
            <a:extLst>
              <a:ext uri="{FF2B5EF4-FFF2-40B4-BE49-F238E27FC236}">
                <a16:creationId xmlns:a16="http://schemas.microsoft.com/office/drawing/2014/main" id="{C574400D-E6FC-9600-881E-0EEC95BE164A}"/>
              </a:ext>
            </a:extLst>
          </p:cNvPr>
          <p:cNvSpPr txBox="1"/>
          <p:nvPr/>
        </p:nvSpPr>
        <p:spPr>
          <a:xfrm>
            <a:off x="301925" y="989564"/>
            <a:ext cx="4960188" cy="4524315"/>
          </a:xfrm>
          <a:prstGeom prst="rect">
            <a:avLst/>
          </a:prstGeom>
          <a:noFill/>
        </p:spPr>
        <p:txBody>
          <a:bodyPr wrap="square" rtlCol="1">
            <a:spAutoFit/>
          </a:bodyPr>
          <a:lstStyle/>
          <a:p>
            <a:pPr marL="285750" indent="-285750">
              <a:buFont typeface="Courier New" panose="02070309020205020404" pitchFamily="49" charset="0"/>
              <a:buChar char="o"/>
            </a:pPr>
            <a:endParaRPr lang="en-US" i="1" dirty="0"/>
          </a:p>
          <a:p>
            <a:pPr marL="285750" indent="-285750">
              <a:buFont typeface="Courier New" panose="02070309020205020404" pitchFamily="49" charset="0"/>
              <a:buChar char="o"/>
            </a:pPr>
            <a:endParaRPr lang="en-US" i="1" dirty="0"/>
          </a:p>
          <a:p>
            <a:pPr marL="285750" indent="-285750">
              <a:buFont typeface="Courier New" panose="02070309020205020404" pitchFamily="49" charset="0"/>
              <a:buChar char="o"/>
            </a:pPr>
            <a:r>
              <a:rPr lang="en-US" i="1" dirty="0"/>
              <a:t>As you can see in the figures, the first page that patients and doctors meet is to register for the application. </a:t>
            </a:r>
          </a:p>
          <a:p>
            <a:pPr marL="285750" indent="-285750">
              <a:buFont typeface="Courier New" panose="02070309020205020404" pitchFamily="49" charset="0"/>
              <a:buChar char="o"/>
            </a:pPr>
            <a:endParaRPr lang="en-US" i="1" dirty="0"/>
          </a:p>
          <a:p>
            <a:pPr marL="285750" indent="-285750">
              <a:buFont typeface="Courier New" panose="02070309020205020404" pitchFamily="49" charset="0"/>
              <a:buChar char="o"/>
            </a:pPr>
            <a:endParaRPr lang="en-US" i="1" dirty="0"/>
          </a:p>
          <a:p>
            <a:pPr marL="285750" indent="-285750">
              <a:buFont typeface="Courier New" panose="02070309020205020404" pitchFamily="49" charset="0"/>
              <a:buChar char="o"/>
            </a:pPr>
            <a:endParaRPr lang="en-US" i="1" dirty="0"/>
          </a:p>
          <a:p>
            <a:pPr marL="285750" indent="-285750">
              <a:buFont typeface="Courier New" panose="02070309020205020404" pitchFamily="49" charset="0"/>
              <a:buChar char="o"/>
            </a:pPr>
            <a:r>
              <a:rPr lang="en-US" i="1" dirty="0"/>
              <a:t>If they already have an account, they can log in right away. </a:t>
            </a:r>
          </a:p>
          <a:p>
            <a:pPr marL="285750" indent="-285750">
              <a:buFont typeface="Courier New" panose="02070309020205020404" pitchFamily="49" charset="0"/>
              <a:buChar char="o"/>
            </a:pPr>
            <a:endParaRPr lang="en-US" i="1" dirty="0"/>
          </a:p>
          <a:p>
            <a:pPr marL="285750" indent="-285750">
              <a:buFont typeface="Courier New" panose="02070309020205020404" pitchFamily="49" charset="0"/>
              <a:buChar char="o"/>
            </a:pPr>
            <a:endParaRPr lang="en-US" i="1" dirty="0"/>
          </a:p>
          <a:p>
            <a:pPr marL="285750" indent="-285750">
              <a:buFont typeface="Courier New" panose="02070309020205020404" pitchFamily="49" charset="0"/>
              <a:buChar char="o"/>
            </a:pPr>
            <a:endParaRPr lang="en-US" i="1" dirty="0"/>
          </a:p>
          <a:p>
            <a:pPr marL="285750" indent="-285750">
              <a:buFont typeface="Courier New" panose="02070309020205020404" pitchFamily="49" charset="0"/>
              <a:buChar char="o"/>
            </a:pPr>
            <a:r>
              <a:rPr lang="en-US" i="1" dirty="0"/>
              <a:t>In case they forget their password, they can reset it by providing their attached email.</a:t>
            </a:r>
            <a:endParaRPr lang="ar-EG" i="1" dirty="0"/>
          </a:p>
        </p:txBody>
      </p:sp>
    </p:spTree>
    <p:extLst>
      <p:ext uri="{BB962C8B-B14F-4D97-AF65-F5344CB8AC3E}">
        <p14:creationId xmlns:p14="http://schemas.microsoft.com/office/powerpoint/2010/main" val="33355100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45"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000"/>
                                        <p:tgtEl>
                                          <p:spTgt spid="5"/>
                                        </p:tgtEl>
                                      </p:cBhvr>
                                    </p:animEffect>
                                    <p:anim calcmode="lin" valueType="num">
                                      <p:cBhvr>
                                        <p:cTn id="25" dur="2000" fill="hold"/>
                                        <p:tgtEl>
                                          <p:spTgt spid="5"/>
                                        </p:tgtEl>
                                        <p:attrNameLst>
                                          <p:attrName>ppt_w</p:attrName>
                                        </p:attrNameLst>
                                      </p:cBhvr>
                                      <p:tavLst>
                                        <p:tav tm="0" fmla="#ppt_w*sin(2.5*pi*$)">
                                          <p:val>
                                            <p:fltVal val="0"/>
                                          </p:val>
                                        </p:tav>
                                        <p:tav tm="100000">
                                          <p:val>
                                            <p:fltVal val="1"/>
                                          </p:val>
                                        </p:tav>
                                      </p:tavLst>
                                    </p:anim>
                                    <p:anim calcmode="lin" valueType="num">
                                      <p:cBhvr>
                                        <p:cTn id="26" dur="2000" fill="hold"/>
                                        <p:tgtEl>
                                          <p:spTgt spid="5"/>
                                        </p:tgtEl>
                                        <p:attrNameLst>
                                          <p:attrName>ppt_h</p:attrName>
                                        </p:attrNameLst>
                                      </p:cBhvr>
                                      <p:tavLst>
                                        <p:tav tm="0">
                                          <p:val>
                                            <p:strVal val="#ppt_h"/>
                                          </p:val>
                                        </p:tav>
                                        <p:tav tm="100000">
                                          <p:val>
                                            <p:strVal val="#ppt_h"/>
                                          </p:val>
                                        </p:tav>
                                      </p:tavLst>
                                    </p:anim>
                                  </p:childTnLst>
                                </p:cTn>
                              </p:par>
                              <p:par>
                                <p:cTn id="27" presetID="45"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2000"/>
                                        <p:tgtEl>
                                          <p:spTgt spid="3"/>
                                        </p:tgtEl>
                                      </p:cBhvr>
                                    </p:animEffect>
                                    <p:anim calcmode="lin" valueType="num">
                                      <p:cBhvr>
                                        <p:cTn id="30" dur="2000" fill="hold"/>
                                        <p:tgtEl>
                                          <p:spTgt spid="3"/>
                                        </p:tgtEl>
                                        <p:attrNameLst>
                                          <p:attrName>ppt_w</p:attrName>
                                        </p:attrNameLst>
                                      </p:cBhvr>
                                      <p:tavLst>
                                        <p:tav tm="0" fmla="#ppt_w*sin(2.5*pi*$)">
                                          <p:val>
                                            <p:fltVal val="0"/>
                                          </p:val>
                                        </p:tav>
                                        <p:tav tm="100000">
                                          <p:val>
                                            <p:fltVal val="1"/>
                                          </p:val>
                                        </p:tav>
                                      </p:tavLst>
                                    </p:anim>
                                    <p:anim calcmode="lin" valueType="num">
                                      <p:cBhvr>
                                        <p:cTn id="31"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C6959209-DEC4-19CE-8D44-3E77DB772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88" y="2174701"/>
            <a:ext cx="1879297" cy="382068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A9D378B-0005-EC6C-42F1-9483EB4D27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94673" y="2907101"/>
            <a:ext cx="1559856" cy="332119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3" name="Picture 12">
            <a:extLst>
              <a:ext uri="{FF2B5EF4-FFF2-40B4-BE49-F238E27FC236}">
                <a16:creationId xmlns:a16="http://schemas.microsoft.com/office/drawing/2014/main" id="{66BE26CD-ED13-97C1-2865-C7015E450B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16857" y="3523809"/>
            <a:ext cx="1559856" cy="333419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Picture 15" descr="A screenshot of a cell phone&#10;&#10;Description automatically generated">
            <a:extLst>
              <a:ext uri="{FF2B5EF4-FFF2-40B4-BE49-F238E27FC236}">
                <a16:creationId xmlns:a16="http://schemas.microsoft.com/office/drawing/2014/main" id="{2C722848-9F43-C0C9-22F8-811C49C1CC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785" y="4550468"/>
            <a:ext cx="1146587" cy="24412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0" name="Picture 19">
            <a:extLst>
              <a:ext uri="{FF2B5EF4-FFF2-40B4-BE49-F238E27FC236}">
                <a16:creationId xmlns:a16="http://schemas.microsoft.com/office/drawing/2014/main" id="{B48E1847-F9B6-CFD0-BA60-257F8613ECCE}"/>
              </a:ext>
            </a:extLst>
          </p:cNvPr>
          <p:cNvPicPr>
            <a:picLocks noChangeAspect="1"/>
          </p:cNvPicPr>
          <p:nvPr/>
        </p:nvPicPr>
        <p:blipFill>
          <a:blip r:embed="rId6">
            <a:extLst>
              <a:ext uri="{28A0092B-C50C-407E-A947-70E740481C1C}">
                <a14:useLocalDpi xmlns:a14="http://schemas.microsoft.com/office/drawing/2010/main" val="0"/>
              </a:ext>
            </a:extLst>
          </a:blip>
          <a:srcRect l="8185" r="8185"/>
          <a:stretch/>
        </p:blipFill>
        <p:spPr>
          <a:xfrm>
            <a:off x="9601200" y="0"/>
            <a:ext cx="2466076" cy="3254008"/>
          </a:xfrm>
          <a:prstGeom prst="ellipse">
            <a:avLst/>
          </a:prstGeom>
          <a:ln>
            <a:noFill/>
          </a:ln>
          <a:effectLst>
            <a:softEdge rad="112500"/>
          </a:effectLst>
        </p:spPr>
      </p:pic>
      <p:sp>
        <p:nvSpPr>
          <p:cNvPr id="21" name="TextBox 20">
            <a:extLst>
              <a:ext uri="{FF2B5EF4-FFF2-40B4-BE49-F238E27FC236}">
                <a16:creationId xmlns:a16="http://schemas.microsoft.com/office/drawing/2014/main" id="{C1E17341-2713-4EEC-42B7-E1A16A51E906}"/>
              </a:ext>
            </a:extLst>
          </p:cNvPr>
          <p:cNvSpPr txBox="1"/>
          <p:nvPr/>
        </p:nvSpPr>
        <p:spPr>
          <a:xfrm>
            <a:off x="4785628" y="1582340"/>
            <a:ext cx="4986069" cy="3693319"/>
          </a:xfrm>
          <a:prstGeom prst="rect">
            <a:avLst/>
          </a:prstGeom>
          <a:noFill/>
        </p:spPr>
        <p:txBody>
          <a:bodyPr wrap="square" rtlCol="1">
            <a:spAutoFit/>
          </a:bodyPr>
          <a:lstStyle/>
          <a:p>
            <a:pPr marL="285750" indent="-285750">
              <a:buFont typeface="Courier New" panose="02070309020205020404" pitchFamily="49" charset="0"/>
              <a:buChar char="o"/>
            </a:pPr>
            <a:r>
              <a:rPr lang="en-US" i="1" dirty="0"/>
              <a:t>The patient-side home page of our skin cancer detection app provides a wealth of valuable resources.</a:t>
            </a:r>
          </a:p>
          <a:p>
            <a:pPr marL="285750" indent="-285750">
              <a:buFont typeface="Courier New" panose="02070309020205020404" pitchFamily="49" charset="0"/>
              <a:buChar char="o"/>
            </a:pPr>
            <a:endParaRPr lang="en-US" i="1" dirty="0"/>
          </a:p>
          <a:p>
            <a:r>
              <a:rPr lang="en-US" i="1" dirty="0"/>
              <a:t> </a:t>
            </a:r>
          </a:p>
          <a:p>
            <a:pPr marL="285750" indent="-285750">
              <a:buFont typeface="Courier New" panose="02070309020205020404" pitchFamily="49" charset="0"/>
              <a:buChar char="o"/>
            </a:pPr>
            <a:r>
              <a:rPr lang="en-US" i="1" dirty="0"/>
              <a:t>Users can access educational materials, find nearby hospitals and top-rated doctors, and receive general advice and warnings from dermatologists. </a:t>
            </a:r>
          </a:p>
          <a:p>
            <a:pPr marL="285750" indent="-285750">
              <a:buFont typeface="Courier New" panose="02070309020205020404" pitchFamily="49" charset="0"/>
              <a:buChar char="o"/>
            </a:pPr>
            <a:endParaRPr lang="en-US" i="1" dirty="0"/>
          </a:p>
          <a:p>
            <a:endParaRPr lang="en-US" i="1" dirty="0"/>
          </a:p>
          <a:p>
            <a:pPr marL="285750" indent="-285750">
              <a:buFont typeface="Courier New" panose="02070309020205020404" pitchFamily="49" charset="0"/>
              <a:buChar char="o"/>
            </a:pPr>
            <a:r>
              <a:rPr lang="en-US" i="1" dirty="0"/>
              <a:t>It’s a comprehensive hub for skin health awareness and proactive care.</a:t>
            </a:r>
            <a:endParaRPr lang="ar-EG" i="1" dirty="0"/>
          </a:p>
        </p:txBody>
      </p:sp>
    </p:spTree>
    <p:extLst>
      <p:ext uri="{BB962C8B-B14F-4D97-AF65-F5344CB8AC3E}">
        <p14:creationId xmlns:p14="http://schemas.microsoft.com/office/powerpoint/2010/main" val="409388399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959209-DEC4-19CE-8D44-3E77DB7721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8488" y="2174701"/>
            <a:ext cx="1879297" cy="382068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A9D378B-0005-EC6C-42F1-9483EB4D27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7333" y="2907101"/>
            <a:ext cx="1494536" cy="332119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3" name="Picture 12">
            <a:extLst>
              <a:ext uri="{FF2B5EF4-FFF2-40B4-BE49-F238E27FC236}">
                <a16:creationId xmlns:a16="http://schemas.microsoft.com/office/drawing/2014/main" id="{66BE26CD-ED13-97C1-2865-C7015E450B83}"/>
              </a:ext>
            </a:extLst>
          </p:cNvPr>
          <p:cNvPicPr>
            <a:picLocks noChangeAspect="1"/>
          </p:cNvPicPr>
          <p:nvPr/>
        </p:nvPicPr>
        <p:blipFill>
          <a:blip r:embed="rId4">
            <a:extLst>
              <a:ext uri="{28A0092B-C50C-407E-A947-70E740481C1C}">
                <a14:useLocalDpi xmlns:a14="http://schemas.microsoft.com/office/drawing/2010/main" val="0"/>
              </a:ext>
            </a:extLst>
          </a:blip>
          <a:srcRect t="1906" b="1906"/>
          <a:stretch/>
        </p:blipFill>
        <p:spPr>
          <a:xfrm>
            <a:off x="2616857" y="3523809"/>
            <a:ext cx="1559856" cy="333419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Picture 15">
            <a:extLst>
              <a:ext uri="{FF2B5EF4-FFF2-40B4-BE49-F238E27FC236}">
                <a16:creationId xmlns:a16="http://schemas.microsoft.com/office/drawing/2014/main" id="{2C722848-9F43-C0C9-22F8-811C49C1CC92}"/>
              </a:ext>
            </a:extLst>
          </p:cNvPr>
          <p:cNvPicPr>
            <a:picLocks noChangeAspect="1"/>
          </p:cNvPicPr>
          <p:nvPr/>
        </p:nvPicPr>
        <p:blipFill>
          <a:blip r:embed="rId5">
            <a:extLst>
              <a:ext uri="{28A0092B-C50C-407E-A947-70E740481C1C}">
                <a14:useLocalDpi xmlns:a14="http://schemas.microsoft.com/office/drawing/2010/main" val="0"/>
              </a:ext>
            </a:extLst>
          </a:blip>
          <a:srcRect t="2094" b="2094"/>
          <a:stretch/>
        </p:blipFill>
        <p:spPr>
          <a:xfrm>
            <a:off x="3396785" y="4550468"/>
            <a:ext cx="1146587" cy="24412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0" name="Picture 19">
            <a:extLst>
              <a:ext uri="{FF2B5EF4-FFF2-40B4-BE49-F238E27FC236}">
                <a16:creationId xmlns:a16="http://schemas.microsoft.com/office/drawing/2014/main" id="{B48E1847-F9B6-CFD0-BA60-257F8613ECCE}"/>
              </a:ext>
            </a:extLst>
          </p:cNvPr>
          <p:cNvPicPr>
            <a:picLocks noChangeAspect="1"/>
          </p:cNvPicPr>
          <p:nvPr/>
        </p:nvPicPr>
        <p:blipFill>
          <a:blip r:embed="rId6">
            <a:extLst>
              <a:ext uri="{28A0092B-C50C-407E-A947-70E740481C1C}">
                <a14:useLocalDpi xmlns:a14="http://schemas.microsoft.com/office/drawing/2010/main" val="0"/>
              </a:ext>
            </a:extLst>
          </a:blip>
          <a:srcRect l="8185" r="8185"/>
          <a:stretch/>
        </p:blipFill>
        <p:spPr>
          <a:xfrm>
            <a:off x="9601200" y="0"/>
            <a:ext cx="2466076" cy="3254008"/>
          </a:xfrm>
          <a:prstGeom prst="ellipse">
            <a:avLst/>
          </a:prstGeom>
          <a:ln>
            <a:noFill/>
          </a:ln>
          <a:effectLst>
            <a:softEdge rad="112500"/>
          </a:effectLst>
        </p:spPr>
      </p:pic>
      <p:sp>
        <p:nvSpPr>
          <p:cNvPr id="2" name="TextBox 1">
            <a:extLst>
              <a:ext uri="{FF2B5EF4-FFF2-40B4-BE49-F238E27FC236}">
                <a16:creationId xmlns:a16="http://schemas.microsoft.com/office/drawing/2014/main" id="{43EB2B67-A5E0-9631-E2C7-31A7946805F2}"/>
              </a:ext>
            </a:extLst>
          </p:cNvPr>
          <p:cNvSpPr txBox="1"/>
          <p:nvPr/>
        </p:nvSpPr>
        <p:spPr>
          <a:xfrm>
            <a:off x="4665829" y="582201"/>
            <a:ext cx="5032064" cy="5883215"/>
          </a:xfrm>
          <a:prstGeom prst="rect">
            <a:avLst/>
          </a:prstGeom>
          <a:noFill/>
        </p:spPr>
        <p:txBody>
          <a:bodyPr wrap="square" rtlCol="1">
            <a:spAutoFit/>
          </a:bodyPr>
          <a:lstStyle/>
          <a:p>
            <a:pPr marL="285750" indent="-285750">
              <a:buFont typeface="Courier New" panose="02070309020205020404" pitchFamily="49" charset="0"/>
              <a:buChar char="o"/>
            </a:pPr>
            <a:r>
              <a:rPr lang="en-US" i="1" dirty="0"/>
              <a:t>On the scanning page, patients have two options: upload or capture. </a:t>
            </a:r>
          </a:p>
          <a:p>
            <a:endParaRPr lang="en-US" i="1" dirty="0"/>
          </a:p>
          <a:p>
            <a:pPr marL="285750" indent="-285750">
              <a:buFont typeface="Courier New" panose="02070309020205020404" pitchFamily="49" charset="0"/>
              <a:buChar char="o"/>
            </a:pPr>
            <a:r>
              <a:rPr lang="en-US" i="1" dirty="0"/>
              <a:t>If they choose to upload, they can select an existing skin image from their device. Alternatively, they can use the capture feature to take a new photo. Once the image is processed, the app performs a thorough analysis. </a:t>
            </a:r>
          </a:p>
          <a:p>
            <a:endParaRPr lang="en-US" i="1" dirty="0"/>
          </a:p>
          <a:p>
            <a:pPr marL="285750" indent="-285750">
              <a:buFont typeface="Courier New" panose="02070309020205020404" pitchFamily="49" charset="0"/>
              <a:buChar char="o"/>
            </a:pPr>
            <a:r>
              <a:rPr lang="en-US" i="1" dirty="0"/>
              <a:t>It categorizes the skin image as benign, malignant, or normal. If the image quality is insufficient or unclear, the app prompts the user to reupload for better results. </a:t>
            </a:r>
          </a:p>
          <a:p>
            <a:endParaRPr lang="en-US" i="1" dirty="0"/>
          </a:p>
          <a:p>
            <a:pPr marL="285750" indent="-285750">
              <a:buFont typeface="Courier New" panose="02070309020205020404" pitchFamily="49" charset="0"/>
              <a:buChar char="o"/>
            </a:pPr>
            <a:r>
              <a:rPr lang="en-US" i="1" dirty="0"/>
              <a:t>After receiving the diagnosis, patients can engage in a chat with a doctor. This allows them to discuss the results, their case, and any necessary follow-up or tracking.</a:t>
            </a:r>
            <a:endParaRPr lang="ar-EG" i="1" dirty="0"/>
          </a:p>
        </p:txBody>
      </p:sp>
    </p:spTree>
    <p:extLst>
      <p:ext uri="{BB962C8B-B14F-4D97-AF65-F5344CB8AC3E}">
        <p14:creationId xmlns:p14="http://schemas.microsoft.com/office/powerpoint/2010/main" val="394002216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959209-DEC4-19CE-8D44-3E77DB7721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021" y="2174701"/>
            <a:ext cx="1806230" cy="382068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A9D378B-0005-EC6C-42F1-9483EB4D27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8136" y="3428999"/>
            <a:ext cx="1494536" cy="32070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 name="Picture 19">
            <a:extLst>
              <a:ext uri="{FF2B5EF4-FFF2-40B4-BE49-F238E27FC236}">
                <a16:creationId xmlns:a16="http://schemas.microsoft.com/office/drawing/2014/main" id="{B48E1847-F9B6-CFD0-BA60-257F8613ECCE}"/>
              </a:ext>
            </a:extLst>
          </p:cNvPr>
          <p:cNvPicPr>
            <a:picLocks noChangeAspect="1"/>
          </p:cNvPicPr>
          <p:nvPr/>
        </p:nvPicPr>
        <p:blipFill>
          <a:blip r:embed="rId4">
            <a:extLst>
              <a:ext uri="{28A0092B-C50C-407E-A947-70E740481C1C}">
                <a14:useLocalDpi xmlns:a14="http://schemas.microsoft.com/office/drawing/2010/main" val="0"/>
              </a:ext>
            </a:extLst>
          </a:blip>
          <a:srcRect t="21544" b="21544"/>
          <a:stretch/>
        </p:blipFill>
        <p:spPr>
          <a:xfrm>
            <a:off x="9601200" y="0"/>
            <a:ext cx="2466076" cy="3254008"/>
          </a:xfrm>
          <a:prstGeom prst="ellipse">
            <a:avLst/>
          </a:prstGeom>
          <a:ln>
            <a:noFill/>
          </a:ln>
          <a:effectLst>
            <a:softEdge rad="112500"/>
          </a:effectLst>
        </p:spPr>
      </p:pic>
      <p:pic>
        <p:nvPicPr>
          <p:cNvPr id="2" name="Picture 1">
            <a:extLst>
              <a:ext uri="{FF2B5EF4-FFF2-40B4-BE49-F238E27FC236}">
                <a16:creationId xmlns:a16="http://schemas.microsoft.com/office/drawing/2014/main" id="{EA9C8264-DCD1-C658-594A-268CBF3934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4978" y="4293701"/>
            <a:ext cx="1197338" cy="255930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3" name="Picture 12">
            <a:extLst>
              <a:ext uri="{FF2B5EF4-FFF2-40B4-BE49-F238E27FC236}">
                <a16:creationId xmlns:a16="http://schemas.microsoft.com/office/drawing/2014/main" id="{66BE26CD-ED13-97C1-2865-C7015E450B83}"/>
              </a:ext>
            </a:extLst>
          </p:cNvPr>
          <p:cNvPicPr>
            <a:picLocks noChangeAspect="1"/>
          </p:cNvPicPr>
          <p:nvPr/>
        </p:nvPicPr>
        <p:blipFill>
          <a:blip r:embed="rId6">
            <a:extLst>
              <a:ext uri="{28A0092B-C50C-407E-A947-70E740481C1C}">
                <a14:useLocalDpi xmlns:a14="http://schemas.microsoft.com/office/drawing/2010/main" val="0"/>
              </a:ext>
            </a:extLst>
          </a:blip>
          <a:srcRect t="1906" b="1906"/>
          <a:stretch/>
        </p:blipFill>
        <p:spPr>
          <a:xfrm>
            <a:off x="2526103" y="3726563"/>
            <a:ext cx="1559856" cy="333419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Picture 15">
            <a:extLst>
              <a:ext uri="{FF2B5EF4-FFF2-40B4-BE49-F238E27FC236}">
                <a16:creationId xmlns:a16="http://schemas.microsoft.com/office/drawing/2014/main" id="{2C722848-9F43-C0C9-22F8-811C49C1CC92}"/>
              </a:ext>
            </a:extLst>
          </p:cNvPr>
          <p:cNvPicPr>
            <a:picLocks noChangeAspect="1"/>
          </p:cNvPicPr>
          <p:nvPr/>
        </p:nvPicPr>
        <p:blipFill>
          <a:blip r:embed="rId7">
            <a:extLst>
              <a:ext uri="{28A0092B-C50C-407E-A947-70E740481C1C}">
                <a14:useLocalDpi xmlns:a14="http://schemas.microsoft.com/office/drawing/2010/main" val="0"/>
              </a:ext>
            </a:extLst>
          </a:blip>
          <a:srcRect t="2094" b="2094"/>
          <a:stretch/>
        </p:blipFill>
        <p:spPr>
          <a:xfrm>
            <a:off x="3040131" y="4619479"/>
            <a:ext cx="1146587" cy="24412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095E8AC9-535C-8ADA-E061-672547596087}"/>
              </a:ext>
            </a:extLst>
          </p:cNvPr>
          <p:cNvSpPr txBox="1"/>
          <p:nvPr/>
        </p:nvSpPr>
        <p:spPr>
          <a:xfrm>
            <a:off x="4493418" y="1166841"/>
            <a:ext cx="5172479" cy="4524315"/>
          </a:xfrm>
          <a:prstGeom prst="rect">
            <a:avLst/>
          </a:prstGeom>
          <a:noFill/>
        </p:spPr>
        <p:txBody>
          <a:bodyPr wrap="square" rtlCol="1">
            <a:spAutoFit/>
          </a:bodyPr>
          <a:lstStyle/>
          <a:p>
            <a:pPr marL="285750" indent="-285750">
              <a:buFont typeface="Courier New" panose="02070309020205020404" pitchFamily="49" charset="0"/>
              <a:buChar char="o"/>
            </a:pPr>
            <a:r>
              <a:rPr lang="en-US" i="1" dirty="0"/>
              <a:t>On the doctor side of our skin cancer detection app, healthcare professionals have several essential features. </a:t>
            </a:r>
          </a:p>
          <a:p>
            <a:endParaRPr lang="en-US" i="1" dirty="0"/>
          </a:p>
          <a:p>
            <a:pPr marL="285750" indent="-285750">
              <a:buFont typeface="Courier New" panose="02070309020205020404" pitchFamily="49" charset="0"/>
              <a:buChar char="o"/>
            </a:pPr>
            <a:r>
              <a:rPr lang="en-US" i="1" dirty="0"/>
              <a:t>They can add and edit general advice and warnings that patients receive. </a:t>
            </a:r>
          </a:p>
          <a:p>
            <a:endParaRPr lang="en-US" i="1" dirty="0"/>
          </a:p>
          <a:p>
            <a:pPr marL="285750" indent="-285750">
              <a:buFont typeface="Courier New" panose="02070309020205020404" pitchFamily="49" charset="0"/>
              <a:buChar char="o"/>
            </a:pPr>
            <a:r>
              <a:rPr lang="en-US" i="1" dirty="0"/>
              <a:t>Additionally, doctors can respond to patients in the chat section. They provide insights about the patient’s case, offer additional information, and discuss necessary follow-up steps. </a:t>
            </a:r>
          </a:p>
          <a:p>
            <a:endParaRPr lang="en-US" i="1" dirty="0"/>
          </a:p>
          <a:p>
            <a:pPr marL="285750" indent="-285750">
              <a:buFont typeface="Courier New" panose="02070309020205020404" pitchFamily="49" charset="0"/>
              <a:buChar char="o"/>
            </a:pPr>
            <a:r>
              <a:rPr lang="en-US" i="1" dirty="0"/>
              <a:t>This seamless communication ensures personalized care and empowers doctors to guide patients effectively.</a:t>
            </a:r>
            <a:endParaRPr lang="ar-EG" i="1" dirty="0"/>
          </a:p>
        </p:txBody>
      </p:sp>
    </p:spTree>
    <p:extLst>
      <p:ext uri="{BB962C8B-B14F-4D97-AF65-F5344CB8AC3E}">
        <p14:creationId xmlns:p14="http://schemas.microsoft.com/office/powerpoint/2010/main" val="47958320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CB50180-A829-8E37-E566-0C79F25746F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081793F-8A70-BBCB-1231-748A1617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E2A2E13-036B-343A-C923-C5E62C36F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ln w="6350" cap="flat" cmpd="sng" algn="ctr">
            <a:noFill/>
            <a:prstDash val="solid"/>
          </a:ln>
          <a:effectLst>
            <a:softEdge rad="0"/>
          </a:effectLst>
        </p:spPr>
        <p:txBody>
          <a:bodyPr/>
          <a:lstStyle/>
          <a:p>
            <a:endParaRPr lang="ar-EG"/>
          </a:p>
        </p:txBody>
      </p:sp>
      <p:sp>
        <p:nvSpPr>
          <p:cNvPr id="3" name="Content Placeholder 2">
            <a:extLst>
              <a:ext uri="{FF2B5EF4-FFF2-40B4-BE49-F238E27FC236}">
                <a16:creationId xmlns:a16="http://schemas.microsoft.com/office/drawing/2014/main" id="{70CA58FD-EE8B-D853-6B20-403C801496CB}"/>
              </a:ext>
            </a:extLst>
          </p:cNvPr>
          <p:cNvSpPr>
            <a:spLocks noGrp="1"/>
          </p:cNvSpPr>
          <p:nvPr>
            <p:ph idx="1"/>
          </p:nvPr>
        </p:nvSpPr>
        <p:spPr>
          <a:xfrm>
            <a:off x="806630" y="1506668"/>
            <a:ext cx="10171603" cy="3844661"/>
          </a:xfrm>
        </p:spPr>
        <p:txBody>
          <a:bodyPr anchor="ctr">
            <a:normAutofit/>
          </a:bodyPr>
          <a:lstStyle/>
          <a:p>
            <a:pPr marL="0" indent="0" algn="l" rtl="0">
              <a:buNone/>
            </a:pPr>
            <a:r>
              <a:rPr lang="en-US" sz="5400" b="1" kern="100" dirty="0">
                <a:latin typeface="Times New Roman" panose="02020603050405020304" pitchFamily="18" charset="0"/>
                <a:ea typeface="Calibri" panose="020F0502020204030204" pitchFamily="34" charset="0"/>
                <a:cs typeface="Arial" panose="020B0604020202020204" pitchFamily="34" charset="0"/>
              </a:rPr>
              <a:t>Backend</a:t>
            </a:r>
            <a:endParaRPr lang="ar-EG" sz="5400" i="1" dirty="0">
              <a:cs typeface="+mj-cs"/>
            </a:endParaRPr>
          </a:p>
        </p:txBody>
      </p:sp>
      <p:cxnSp>
        <p:nvCxnSpPr>
          <p:cNvPr id="12" name="Straight Connector 11">
            <a:extLst>
              <a:ext uri="{FF2B5EF4-FFF2-40B4-BE49-F238E27FC236}">
                <a16:creationId xmlns:a16="http://schemas.microsoft.com/office/drawing/2014/main" id="{A9D3C1C4-43D2-0DC1-FA53-A9724089D1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pink and black circle with black lines&#10;&#10;Description automatically generated">
            <a:extLst>
              <a:ext uri="{FF2B5EF4-FFF2-40B4-BE49-F238E27FC236}">
                <a16:creationId xmlns:a16="http://schemas.microsoft.com/office/drawing/2014/main" id="{B870DBBF-AE60-30B7-9C6F-EB964EE72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569" y="990259"/>
            <a:ext cx="4877481" cy="4877481"/>
          </a:xfrm>
          <a:prstGeom prst="rect">
            <a:avLst/>
          </a:prstGeom>
        </p:spPr>
      </p:pic>
    </p:spTree>
    <p:extLst>
      <p:ext uri="{BB962C8B-B14F-4D97-AF65-F5344CB8AC3E}">
        <p14:creationId xmlns:p14="http://schemas.microsoft.com/office/powerpoint/2010/main" val="39357044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8" presetClass="emph" presetSubtype="0" fill="hold" nodeType="withEffect">
                                  <p:stCondLst>
                                    <p:cond delay="0"/>
                                  </p:stCondLst>
                                  <p:childTnLst>
                                    <p:animRot by="21600000">
                                      <p:cBhvr>
                                        <p:cTn id="11"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9737E-CA18-8A04-B785-9A0BCEA98071}"/>
              </a:ext>
            </a:extLst>
          </p:cNvPr>
          <p:cNvSpPr>
            <a:spLocks noGrp="1"/>
          </p:cNvSpPr>
          <p:nvPr>
            <p:ph type="title"/>
          </p:nvPr>
        </p:nvSpPr>
        <p:spPr/>
        <p:txBody>
          <a:bodyPr/>
          <a:lstStyle/>
          <a:p>
            <a:r>
              <a:rPr lang="en-US" sz="4000" b="1" i="1" dirty="0"/>
              <a:t>Firebase</a:t>
            </a:r>
            <a:endParaRPr lang="ar-EG" sz="4000" b="1" i="1" dirty="0"/>
          </a:p>
        </p:txBody>
      </p:sp>
      <p:sp>
        <p:nvSpPr>
          <p:cNvPr id="3" name="Content Placeholder 2">
            <a:extLst>
              <a:ext uri="{FF2B5EF4-FFF2-40B4-BE49-F238E27FC236}">
                <a16:creationId xmlns:a16="http://schemas.microsoft.com/office/drawing/2014/main" id="{950B894C-F1CB-FEBF-F89F-032998294AB0}"/>
              </a:ext>
            </a:extLst>
          </p:cNvPr>
          <p:cNvSpPr>
            <a:spLocks noGrp="1"/>
          </p:cNvSpPr>
          <p:nvPr>
            <p:ph idx="1"/>
          </p:nvPr>
        </p:nvSpPr>
        <p:spPr>
          <a:xfrm>
            <a:off x="983411" y="2310154"/>
            <a:ext cx="10889411" cy="4547846"/>
          </a:xfrm>
        </p:spPr>
        <p:txBody>
          <a:bodyPr/>
          <a:lstStyle/>
          <a:p>
            <a:pPr algn="l" defTabSz="457200" rtl="0">
              <a:buFont typeface="Arial" panose="020B0604020202020204" pitchFamily="34" charset="0"/>
              <a:buChar char="•"/>
            </a:pPr>
            <a:r>
              <a:rPr lang="en-US" i="1" dirty="0"/>
              <a:t>Firebase is a development platform offered by Google that provides a suite of tools and services for building applications, enhancing performance, and increasing user engagement. </a:t>
            </a:r>
          </a:p>
          <a:p>
            <a:pPr marL="0" indent="0" algn="l" defTabSz="457200" rtl="0">
              <a:buNone/>
            </a:pPr>
            <a:endParaRPr lang="en-US" i="1" dirty="0"/>
          </a:p>
          <a:p>
            <a:pPr marL="0" indent="0" algn="l" defTabSz="457200" rtl="0">
              <a:buNone/>
            </a:pPr>
            <a:endParaRPr lang="en-US" i="1" dirty="0"/>
          </a:p>
          <a:p>
            <a:pPr algn="l" defTabSz="457200" rtl="0">
              <a:buFont typeface="Arial" panose="020B0604020202020204" pitchFamily="34" charset="0"/>
              <a:buChar char="•"/>
            </a:pPr>
            <a:r>
              <a:rPr lang="en-US" i="1" dirty="0"/>
              <a:t>Firebase includes many products that help developers handle various aspects of app development, from storage to analytics and notifications.</a:t>
            </a:r>
            <a:endParaRPr lang="ar-EG" i="1" dirty="0"/>
          </a:p>
        </p:txBody>
      </p:sp>
      <p:sp>
        <p:nvSpPr>
          <p:cNvPr id="4" name="Arrow: Right 3">
            <a:extLst>
              <a:ext uri="{FF2B5EF4-FFF2-40B4-BE49-F238E27FC236}">
                <a16:creationId xmlns:a16="http://schemas.microsoft.com/office/drawing/2014/main" id="{6E73FFFA-5F9A-80F8-96C0-2FA3F8DE43F7}"/>
              </a:ext>
            </a:extLst>
          </p:cNvPr>
          <p:cNvSpPr/>
          <p:nvPr/>
        </p:nvSpPr>
        <p:spPr>
          <a:xfrm>
            <a:off x="612475" y="1151552"/>
            <a:ext cx="454325" cy="353683"/>
          </a:xfrm>
          <a:prstGeom prst="rightArrow">
            <a:avLst/>
          </a:prstGeom>
          <a:solidFill>
            <a:srgbClr val="FF66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72098002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9187-375E-7623-3B0C-916584D3F500}"/>
              </a:ext>
            </a:extLst>
          </p:cNvPr>
          <p:cNvSpPr>
            <a:spLocks noGrp="1"/>
          </p:cNvSpPr>
          <p:nvPr>
            <p:ph type="title"/>
          </p:nvPr>
        </p:nvSpPr>
        <p:spPr/>
        <p:txBody>
          <a:bodyPr>
            <a:normAutofit/>
          </a:bodyPr>
          <a:lstStyle/>
          <a:p>
            <a:r>
              <a:rPr lang="en-US" sz="4000" b="1" i="1" dirty="0"/>
              <a:t>Firestore</a:t>
            </a:r>
            <a:endParaRPr lang="ar-EG" sz="4000" b="1" i="1" dirty="0"/>
          </a:p>
        </p:txBody>
      </p:sp>
      <p:sp>
        <p:nvSpPr>
          <p:cNvPr id="3" name="Content Placeholder 2">
            <a:extLst>
              <a:ext uri="{FF2B5EF4-FFF2-40B4-BE49-F238E27FC236}">
                <a16:creationId xmlns:a16="http://schemas.microsoft.com/office/drawing/2014/main" id="{6E9F5BBE-B239-1510-50B1-230164C048C8}"/>
              </a:ext>
            </a:extLst>
          </p:cNvPr>
          <p:cNvSpPr>
            <a:spLocks noGrp="1"/>
          </p:cNvSpPr>
          <p:nvPr>
            <p:ph idx="1"/>
          </p:nvPr>
        </p:nvSpPr>
        <p:spPr>
          <a:xfrm>
            <a:off x="672860" y="2094493"/>
            <a:ext cx="10058400" cy="3931920"/>
          </a:xfrm>
        </p:spPr>
        <p:txBody>
          <a:bodyPr/>
          <a:lstStyle/>
          <a:p>
            <a:pPr algn="l" defTabSz="457200" rtl="0">
              <a:buFont typeface="Arial" panose="020B0604020202020204" pitchFamily="34" charset="0"/>
              <a:buChar char="•"/>
            </a:pPr>
            <a:r>
              <a:rPr lang="en-US" i="1" dirty="0"/>
              <a:t>Firestore is a NoSQL cloud database from Firebase, designed for storing and syncing data across apps. It offers powerful features such as:</a:t>
            </a:r>
          </a:p>
          <a:p>
            <a:pPr algn="l" defTabSz="457200" rtl="0"/>
            <a:endParaRPr lang="en-US" i="1" dirty="0"/>
          </a:p>
          <a:p>
            <a:pPr algn="l" defTabSz="457200" rtl="0"/>
            <a:endParaRPr lang="en-US" i="1" dirty="0"/>
          </a:p>
          <a:p>
            <a:pPr algn="l" defTabSz="457200" rtl="0">
              <a:buFont typeface="Wingdings" panose="05000000000000000000" pitchFamily="2" charset="2"/>
              <a:buChar char="Ø"/>
            </a:pPr>
            <a:r>
              <a:rPr lang="en-US" i="1" dirty="0"/>
              <a:t>Flexible Data Storage</a:t>
            </a:r>
          </a:p>
          <a:p>
            <a:pPr algn="l" defTabSz="457200" rtl="0">
              <a:buFont typeface="Wingdings" panose="05000000000000000000" pitchFamily="2" charset="2"/>
              <a:buChar char="Ø"/>
            </a:pPr>
            <a:r>
              <a:rPr lang="en-US" i="1" dirty="0"/>
              <a:t>Real-Time Synchronization</a:t>
            </a:r>
          </a:p>
          <a:p>
            <a:pPr algn="l" defTabSz="457200" rtl="0">
              <a:buFont typeface="Wingdings" panose="05000000000000000000" pitchFamily="2" charset="2"/>
              <a:buChar char="Ø"/>
            </a:pPr>
            <a:r>
              <a:rPr lang="en-US" i="1" dirty="0"/>
              <a:t>Strong Security</a:t>
            </a:r>
            <a:endParaRPr lang="ar-EG" i="1" dirty="0"/>
          </a:p>
        </p:txBody>
      </p:sp>
      <p:sp>
        <p:nvSpPr>
          <p:cNvPr id="4" name="Arrow: Right 3">
            <a:extLst>
              <a:ext uri="{FF2B5EF4-FFF2-40B4-BE49-F238E27FC236}">
                <a16:creationId xmlns:a16="http://schemas.microsoft.com/office/drawing/2014/main" id="{B399A6C7-FC56-7EEA-7FE4-0120D6DCC365}"/>
              </a:ext>
            </a:extLst>
          </p:cNvPr>
          <p:cNvSpPr/>
          <p:nvPr/>
        </p:nvSpPr>
        <p:spPr>
          <a:xfrm>
            <a:off x="672860" y="1151552"/>
            <a:ext cx="454325" cy="353683"/>
          </a:xfrm>
          <a:prstGeom prst="rightArrow">
            <a:avLst/>
          </a:prstGeom>
          <a:solidFill>
            <a:srgbClr val="FF66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1143920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9187-375E-7623-3B0C-916584D3F500}"/>
              </a:ext>
            </a:extLst>
          </p:cNvPr>
          <p:cNvSpPr>
            <a:spLocks noGrp="1"/>
          </p:cNvSpPr>
          <p:nvPr>
            <p:ph type="title"/>
          </p:nvPr>
        </p:nvSpPr>
        <p:spPr/>
        <p:txBody>
          <a:bodyPr>
            <a:normAutofit/>
          </a:bodyPr>
          <a:lstStyle/>
          <a:p>
            <a:r>
              <a:rPr lang="en-US" sz="4000" b="1" i="1" dirty="0"/>
              <a:t>Firebase Authentication</a:t>
            </a:r>
            <a:endParaRPr lang="ar-EG" sz="4000" b="1" i="1" dirty="0"/>
          </a:p>
        </p:txBody>
      </p:sp>
      <p:sp>
        <p:nvSpPr>
          <p:cNvPr id="3" name="Content Placeholder 2">
            <a:extLst>
              <a:ext uri="{FF2B5EF4-FFF2-40B4-BE49-F238E27FC236}">
                <a16:creationId xmlns:a16="http://schemas.microsoft.com/office/drawing/2014/main" id="{6E9F5BBE-B239-1510-50B1-230164C048C8}"/>
              </a:ext>
            </a:extLst>
          </p:cNvPr>
          <p:cNvSpPr>
            <a:spLocks noGrp="1"/>
          </p:cNvSpPr>
          <p:nvPr>
            <p:ph idx="1"/>
          </p:nvPr>
        </p:nvSpPr>
        <p:spPr>
          <a:xfrm>
            <a:off x="672860" y="2094494"/>
            <a:ext cx="10616242" cy="3961250"/>
          </a:xfrm>
        </p:spPr>
        <p:txBody>
          <a:bodyPr/>
          <a:lstStyle/>
          <a:p>
            <a:pPr algn="l" defTabSz="457200" rtl="0">
              <a:buFont typeface="Arial" panose="020B0604020202020204" pitchFamily="34" charset="0"/>
              <a:buChar char="•"/>
            </a:pPr>
            <a:r>
              <a:rPr lang="en-US" i="1" dirty="0"/>
              <a:t>Firebase Authentication is an identity management system that provides various methods for user sign-in and authentication. It helps improve the security and ease of use of our app through:</a:t>
            </a:r>
          </a:p>
          <a:p>
            <a:pPr marL="0" indent="0" algn="l" defTabSz="457200" rtl="0">
              <a:buNone/>
            </a:pPr>
            <a:endParaRPr lang="en-US" i="1" dirty="0"/>
          </a:p>
          <a:p>
            <a:pPr marL="0" indent="0" algn="l" defTabSz="457200" rtl="0">
              <a:buNone/>
            </a:pPr>
            <a:endParaRPr lang="en-US" i="1" dirty="0"/>
          </a:p>
          <a:p>
            <a:pPr algn="l" defTabSz="457200" rtl="0">
              <a:buFont typeface="Wingdings" panose="05000000000000000000" pitchFamily="2" charset="2"/>
              <a:buChar char="Ø"/>
            </a:pPr>
            <a:r>
              <a:rPr lang="en-US" i="1" dirty="0"/>
              <a:t>Multiple Sign-In Methods</a:t>
            </a:r>
          </a:p>
          <a:p>
            <a:pPr algn="l" defTabSz="457200" rtl="0">
              <a:buFont typeface="Wingdings" panose="05000000000000000000" pitchFamily="2" charset="2"/>
              <a:buChar char="Ø"/>
            </a:pPr>
            <a:r>
              <a:rPr lang="en-US" i="1" dirty="0"/>
              <a:t>User Management</a:t>
            </a:r>
          </a:p>
          <a:p>
            <a:pPr algn="l" defTabSz="457200" rtl="0">
              <a:buFont typeface="Wingdings" panose="05000000000000000000" pitchFamily="2" charset="2"/>
              <a:buChar char="Ø"/>
            </a:pPr>
            <a:r>
              <a:rPr lang="en-US" i="1" dirty="0"/>
              <a:t>Easy Integration</a:t>
            </a:r>
            <a:endParaRPr lang="ar-EG" i="1" dirty="0"/>
          </a:p>
        </p:txBody>
      </p:sp>
      <p:sp>
        <p:nvSpPr>
          <p:cNvPr id="4" name="Arrow: Right 3">
            <a:extLst>
              <a:ext uri="{FF2B5EF4-FFF2-40B4-BE49-F238E27FC236}">
                <a16:creationId xmlns:a16="http://schemas.microsoft.com/office/drawing/2014/main" id="{B399A6C7-FC56-7EEA-7FE4-0120D6DCC365}"/>
              </a:ext>
            </a:extLst>
          </p:cNvPr>
          <p:cNvSpPr/>
          <p:nvPr/>
        </p:nvSpPr>
        <p:spPr>
          <a:xfrm>
            <a:off x="672860" y="1151552"/>
            <a:ext cx="454325" cy="353683"/>
          </a:xfrm>
          <a:prstGeom prst="rightArrow">
            <a:avLst/>
          </a:prstGeom>
          <a:solidFill>
            <a:srgbClr val="FF66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07617600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3E8E4830-616B-2C99-839E-D17C2C89AE7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B829B7-81B7-ECEE-0461-C936C2324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E36283-7AF9-4666-F33A-183192983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txBody>
          <a:bodyPr/>
          <a:lstStyle/>
          <a:p>
            <a:endParaRPr lang="ar-EG"/>
          </a:p>
        </p:txBody>
      </p:sp>
      <p:sp>
        <p:nvSpPr>
          <p:cNvPr id="2" name="Title 1">
            <a:extLst>
              <a:ext uri="{FF2B5EF4-FFF2-40B4-BE49-F238E27FC236}">
                <a16:creationId xmlns:a16="http://schemas.microsoft.com/office/drawing/2014/main" id="{4D1019A4-55DC-C38B-EA9F-E8DA7B41BFA1}"/>
              </a:ext>
            </a:extLst>
          </p:cNvPr>
          <p:cNvSpPr>
            <a:spLocks noGrp="1"/>
          </p:cNvSpPr>
          <p:nvPr>
            <p:ph type="title"/>
          </p:nvPr>
        </p:nvSpPr>
        <p:spPr>
          <a:xfrm>
            <a:off x="573409" y="559477"/>
            <a:ext cx="3765200" cy="5709931"/>
          </a:xfrm>
        </p:spPr>
        <p:txBody>
          <a:bodyPr>
            <a:normAutofit/>
          </a:bodyPr>
          <a:lstStyle/>
          <a:p>
            <a:pPr algn="ctr"/>
            <a:endParaRPr lang="ar-EG" sz="4400" b="1" i="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A882CC-8E8E-5107-C7B8-1FDBF6EE225C}"/>
              </a:ext>
            </a:extLst>
          </p:cNvPr>
          <p:cNvSpPr>
            <a:spLocks noGrp="1"/>
          </p:cNvSpPr>
          <p:nvPr>
            <p:ph idx="1"/>
          </p:nvPr>
        </p:nvSpPr>
        <p:spPr>
          <a:xfrm>
            <a:off x="5133066" y="575490"/>
            <a:ext cx="5904251" cy="5593673"/>
          </a:xfrm>
        </p:spPr>
        <p:txBody>
          <a:bodyPr anchor="ctr">
            <a:normAutofit/>
          </a:bodyPr>
          <a:lstStyle/>
          <a:p>
            <a:pPr algn="l" rtl="0">
              <a:lnSpc>
                <a:spcPct val="150000"/>
              </a:lnSpc>
              <a:buFont typeface="Wingdings" panose="05000000000000000000" pitchFamily="2" charset="2"/>
              <a:buChar char="Ø"/>
            </a:pPr>
            <a:r>
              <a:rPr lang="en-US" sz="2000" i="1" dirty="0"/>
              <a:t>Introduction </a:t>
            </a:r>
          </a:p>
          <a:p>
            <a:pPr algn="l" rtl="0">
              <a:lnSpc>
                <a:spcPct val="150000"/>
              </a:lnSpc>
              <a:buFont typeface="Wingdings" panose="05000000000000000000" pitchFamily="2" charset="2"/>
              <a:buChar char="Ø"/>
            </a:pPr>
            <a:r>
              <a:rPr lang="en-US" sz="2000" i="1" dirty="0"/>
              <a:t>Related Works</a:t>
            </a:r>
          </a:p>
          <a:p>
            <a:pPr algn="l" rtl="0">
              <a:lnSpc>
                <a:spcPct val="150000"/>
              </a:lnSpc>
              <a:buFont typeface="Wingdings" panose="05000000000000000000" pitchFamily="2" charset="2"/>
              <a:buChar char="Ø"/>
            </a:pPr>
            <a:r>
              <a:rPr lang="en-US" sz="2000" i="1" dirty="0"/>
              <a:t>Comparison </a:t>
            </a:r>
          </a:p>
          <a:p>
            <a:pPr algn="l" rtl="0">
              <a:lnSpc>
                <a:spcPct val="150000"/>
              </a:lnSpc>
              <a:buFont typeface="Wingdings" panose="05000000000000000000" pitchFamily="2" charset="2"/>
              <a:buChar char="Ø"/>
            </a:pPr>
            <a:r>
              <a:rPr lang="en-US" sz="2000" i="1" dirty="0"/>
              <a:t>Machine-Learning</a:t>
            </a:r>
          </a:p>
          <a:p>
            <a:pPr algn="l" rtl="0">
              <a:lnSpc>
                <a:spcPct val="150000"/>
              </a:lnSpc>
              <a:buFont typeface="Wingdings" panose="05000000000000000000" pitchFamily="2" charset="2"/>
              <a:buChar char="Ø"/>
            </a:pPr>
            <a:r>
              <a:rPr lang="en-US" sz="2000" i="1" dirty="0"/>
              <a:t>System Design</a:t>
            </a:r>
          </a:p>
          <a:p>
            <a:pPr algn="l" rtl="0">
              <a:lnSpc>
                <a:spcPct val="150000"/>
              </a:lnSpc>
              <a:buFont typeface="Wingdings" panose="05000000000000000000" pitchFamily="2" charset="2"/>
              <a:buChar char="Ø"/>
            </a:pPr>
            <a:r>
              <a:rPr lang="en-US" sz="2000" i="1" dirty="0"/>
              <a:t>Backend</a:t>
            </a:r>
          </a:p>
          <a:p>
            <a:pPr algn="l" rtl="0">
              <a:lnSpc>
                <a:spcPct val="150000"/>
              </a:lnSpc>
              <a:buFont typeface="Wingdings" panose="05000000000000000000" pitchFamily="2" charset="2"/>
              <a:buChar char="Ø"/>
            </a:pPr>
            <a:r>
              <a:rPr lang="en-US" sz="2000" i="1" dirty="0"/>
              <a:t>System Demo </a:t>
            </a:r>
          </a:p>
          <a:p>
            <a:pPr algn="l" rtl="0">
              <a:lnSpc>
                <a:spcPct val="150000"/>
              </a:lnSpc>
              <a:buFont typeface="Wingdings" panose="05000000000000000000" pitchFamily="2" charset="2"/>
              <a:buChar char="Ø"/>
            </a:pPr>
            <a:r>
              <a:rPr lang="en-US" sz="2000" i="1" dirty="0"/>
              <a:t>Conclusion</a:t>
            </a:r>
            <a:endParaRPr lang="ar-EG" sz="2000" i="1" dirty="0"/>
          </a:p>
        </p:txBody>
      </p:sp>
      <p:sp>
        <p:nvSpPr>
          <p:cNvPr id="4" name="Rectangle 3">
            <a:extLst>
              <a:ext uri="{FF2B5EF4-FFF2-40B4-BE49-F238E27FC236}">
                <a16:creationId xmlns:a16="http://schemas.microsoft.com/office/drawing/2014/main" id="{4AD2B59A-F0F5-58D3-312B-AB168C9172C5}"/>
              </a:ext>
            </a:extLst>
          </p:cNvPr>
          <p:cNvSpPr/>
          <p:nvPr/>
        </p:nvSpPr>
        <p:spPr>
          <a:xfrm>
            <a:off x="234695" y="237744"/>
            <a:ext cx="4419599" cy="6382512"/>
          </a:xfrm>
          <a:prstGeom prst="rect">
            <a:avLst/>
          </a:prstGeom>
          <a:gradFill>
            <a:gsLst>
              <a:gs pos="0">
                <a:srgbClr val="5AA09D"/>
              </a:gs>
              <a:gs pos="77000">
                <a:srgbClr val="5AA09D"/>
              </a:gs>
              <a:gs pos="100000">
                <a:srgbClr val="FF6699"/>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4000" b="1" i="1" dirty="0">
                <a:solidFill>
                  <a:schemeClr val="bg1"/>
                </a:solidFill>
                <a:latin typeface="Times New Roman" panose="02020603050405020304" pitchFamily="18" charset="0"/>
                <a:cs typeface="Times New Roman" panose="02020603050405020304" pitchFamily="18" charset="0"/>
              </a:rPr>
              <a:t>Agenda</a:t>
            </a:r>
            <a:endParaRPr lang="ar-EG" sz="2000" i="1" dirty="0">
              <a:solidFill>
                <a:schemeClr val="bg1"/>
              </a:solidFill>
            </a:endParaRPr>
          </a:p>
        </p:txBody>
      </p:sp>
    </p:spTree>
    <p:extLst>
      <p:ext uri="{BB962C8B-B14F-4D97-AF65-F5344CB8AC3E}">
        <p14:creationId xmlns:p14="http://schemas.microsoft.com/office/powerpoint/2010/main" val="3735870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wipe(down)">
                                      <p:cBhvr>
                                        <p:cTn id="29" dur="580">
                                          <p:stCondLst>
                                            <p:cond delay="0"/>
                                          </p:stCondLst>
                                        </p:cTn>
                                        <p:tgtEl>
                                          <p:spTgt spid="3">
                                            <p:txEl>
                                              <p:pRg st="1" end="1"/>
                                            </p:txEl>
                                          </p:spTgt>
                                        </p:tgtEl>
                                      </p:cBhvr>
                                    </p:animEffect>
                                    <p:anim calcmode="lin" valueType="num">
                                      <p:cBhvr>
                                        <p:cTn id="30"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3">
                                            <p:txEl>
                                              <p:pRg st="1" end="1"/>
                                            </p:txEl>
                                          </p:spTgt>
                                        </p:tgtEl>
                                      </p:cBhvr>
                                      <p:to x="100000" y="60000"/>
                                    </p:animScale>
                                    <p:animScale>
                                      <p:cBhvr>
                                        <p:cTn id="36" dur="166" decel="50000">
                                          <p:stCondLst>
                                            <p:cond delay="676"/>
                                          </p:stCondLst>
                                        </p:cTn>
                                        <p:tgtEl>
                                          <p:spTgt spid="3">
                                            <p:txEl>
                                              <p:pRg st="1" end="1"/>
                                            </p:txEl>
                                          </p:spTgt>
                                        </p:tgtEl>
                                      </p:cBhvr>
                                      <p:to x="100000" y="100000"/>
                                    </p:animScale>
                                    <p:animScale>
                                      <p:cBhvr>
                                        <p:cTn id="37" dur="26">
                                          <p:stCondLst>
                                            <p:cond delay="1312"/>
                                          </p:stCondLst>
                                        </p:cTn>
                                        <p:tgtEl>
                                          <p:spTgt spid="3">
                                            <p:txEl>
                                              <p:pRg st="1" end="1"/>
                                            </p:txEl>
                                          </p:spTgt>
                                        </p:tgtEl>
                                      </p:cBhvr>
                                      <p:to x="100000" y="80000"/>
                                    </p:animScale>
                                    <p:animScale>
                                      <p:cBhvr>
                                        <p:cTn id="38" dur="166" decel="50000">
                                          <p:stCondLst>
                                            <p:cond delay="1338"/>
                                          </p:stCondLst>
                                        </p:cTn>
                                        <p:tgtEl>
                                          <p:spTgt spid="3">
                                            <p:txEl>
                                              <p:pRg st="1" end="1"/>
                                            </p:txEl>
                                          </p:spTgt>
                                        </p:tgtEl>
                                      </p:cBhvr>
                                      <p:to x="100000" y="100000"/>
                                    </p:animScale>
                                    <p:animScale>
                                      <p:cBhvr>
                                        <p:cTn id="39" dur="26">
                                          <p:stCondLst>
                                            <p:cond delay="1642"/>
                                          </p:stCondLst>
                                        </p:cTn>
                                        <p:tgtEl>
                                          <p:spTgt spid="3">
                                            <p:txEl>
                                              <p:pRg st="1" end="1"/>
                                            </p:txEl>
                                          </p:spTgt>
                                        </p:tgtEl>
                                      </p:cBhvr>
                                      <p:to x="100000" y="90000"/>
                                    </p:animScale>
                                    <p:animScale>
                                      <p:cBhvr>
                                        <p:cTn id="40" dur="166" decel="50000">
                                          <p:stCondLst>
                                            <p:cond delay="1668"/>
                                          </p:stCondLst>
                                        </p:cTn>
                                        <p:tgtEl>
                                          <p:spTgt spid="3">
                                            <p:txEl>
                                              <p:pRg st="1" end="1"/>
                                            </p:txEl>
                                          </p:spTgt>
                                        </p:tgtEl>
                                      </p:cBhvr>
                                      <p:to x="100000" y="100000"/>
                                    </p:animScale>
                                    <p:animScale>
                                      <p:cBhvr>
                                        <p:cTn id="41" dur="26">
                                          <p:stCondLst>
                                            <p:cond delay="1808"/>
                                          </p:stCondLst>
                                        </p:cTn>
                                        <p:tgtEl>
                                          <p:spTgt spid="3">
                                            <p:txEl>
                                              <p:pRg st="1" end="1"/>
                                            </p:txEl>
                                          </p:spTgt>
                                        </p:tgtEl>
                                      </p:cBhvr>
                                      <p:to x="100000" y="95000"/>
                                    </p:animScale>
                                    <p:animScale>
                                      <p:cBhvr>
                                        <p:cTn id="42" dur="166" decel="50000">
                                          <p:stCondLst>
                                            <p:cond delay="1834"/>
                                          </p:stCondLst>
                                        </p:cTn>
                                        <p:tgtEl>
                                          <p:spTgt spid="3">
                                            <p:txEl>
                                              <p:pRg st="1" end="1"/>
                                            </p:txEl>
                                          </p:spTgt>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down)">
                                      <p:cBhvr>
                                        <p:cTn id="45" dur="580">
                                          <p:stCondLst>
                                            <p:cond delay="0"/>
                                          </p:stCondLst>
                                        </p:cTn>
                                        <p:tgtEl>
                                          <p:spTgt spid="3">
                                            <p:txEl>
                                              <p:pRg st="2" end="2"/>
                                            </p:txEl>
                                          </p:spTgt>
                                        </p:tgtEl>
                                      </p:cBhvr>
                                    </p:animEffect>
                                    <p:anim calcmode="lin" valueType="num">
                                      <p:cBhvr>
                                        <p:cTn id="4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3">
                                            <p:txEl>
                                              <p:pRg st="2" end="2"/>
                                            </p:txEl>
                                          </p:spTgt>
                                        </p:tgtEl>
                                      </p:cBhvr>
                                      <p:to x="100000" y="60000"/>
                                    </p:animScale>
                                    <p:animScale>
                                      <p:cBhvr>
                                        <p:cTn id="52" dur="166" decel="50000">
                                          <p:stCondLst>
                                            <p:cond delay="676"/>
                                          </p:stCondLst>
                                        </p:cTn>
                                        <p:tgtEl>
                                          <p:spTgt spid="3">
                                            <p:txEl>
                                              <p:pRg st="2" end="2"/>
                                            </p:txEl>
                                          </p:spTgt>
                                        </p:tgtEl>
                                      </p:cBhvr>
                                      <p:to x="100000" y="100000"/>
                                    </p:animScale>
                                    <p:animScale>
                                      <p:cBhvr>
                                        <p:cTn id="53" dur="26">
                                          <p:stCondLst>
                                            <p:cond delay="1312"/>
                                          </p:stCondLst>
                                        </p:cTn>
                                        <p:tgtEl>
                                          <p:spTgt spid="3">
                                            <p:txEl>
                                              <p:pRg st="2" end="2"/>
                                            </p:txEl>
                                          </p:spTgt>
                                        </p:tgtEl>
                                      </p:cBhvr>
                                      <p:to x="100000" y="80000"/>
                                    </p:animScale>
                                    <p:animScale>
                                      <p:cBhvr>
                                        <p:cTn id="54" dur="166" decel="50000">
                                          <p:stCondLst>
                                            <p:cond delay="1338"/>
                                          </p:stCondLst>
                                        </p:cTn>
                                        <p:tgtEl>
                                          <p:spTgt spid="3">
                                            <p:txEl>
                                              <p:pRg st="2" end="2"/>
                                            </p:txEl>
                                          </p:spTgt>
                                        </p:tgtEl>
                                      </p:cBhvr>
                                      <p:to x="100000" y="100000"/>
                                    </p:animScale>
                                    <p:animScale>
                                      <p:cBhvr>
                                        <p:cTn id="55" dur="26">
                                          <p:stCondLst>
                                            <p:cond delay="1642"/>
                                          </p:stCondLst>
                                        </p:cTn>
                                        <p:tgtEl>
                                          <p:spTgt spid="3">
                                            <p:txEl>
                                              <p:pRg st="2" end="2"/>
                                            </p:txEl>
                                          </p:spTgt>
                                        </p:tgtEl>
                                      </p:cBhvr>
                                      <p:to x="100000" y="90000"/>
                                    </p:animScale>
                                    <p:animScale>
                                      <p:cBhvr>
                                        <p:cTn id="56" dur="166" decel="50000">
                                          <p:stCondLst>
                                            <p:cond delay="1668"/>
                                          </p:stCondLst>
                                        </p:cTn>
                                        <p:tgtEl>
                                          <p:spTgt spid="3">
                                            <p:txEl>
                                              <p:pRg st="2" end="2"/>
                                            </p:txEl>
                                          </p:spTgt>
                                        </p:tgtEl>
                                      </p:cBhvr>
                                      <p:to x="100000" y="100000"/>
                                    </p:animScale>
                                    <p:animScale>
                                      <p:cBhvr>
                                        <p:cTn id="57" dur="26">
                                          <p:stCondLst>
                                            <p:cond delay="1808"/>
                                          </p:stCondLst>
                                        </p:cTn>
                                        <p:tgtEl>
                                          <p:spTgt spid="3">
                                            <p:txEl>
                                              <p:pRg st="2" end="2"/>
                                            </p:txEl>
                                          </p:spTgt>
                                        </p:tgtEl>
                                      </p:cBhvr>
                                      <p:to x="100000" y="95000"/>
                                    </p:animScale>
                                    <p:animScale>
                                      <p:cBhvr>
                                        <p:cTn id="58" dur="166" decel="50000">
                                          <p:stCondLst>
                                            <p:cond delay="1834"/>
                                          </p:stCondLst>
                                        </p:cTn>
                                        <p:tgtEl>
                                          <p:spTgt spid="3">
                                            <p:txEl>
                                              <p:pRg st="2" end="2"/>
                                            </p:txEl>
                                          </p:spTgt>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par>
                                <p:cTn id="75" presetID="26" presetClass="entr" presetSubtype="0" fill="hold" nodeType="with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animEffect transition="in" filter="wipe(down)">
                                      <p:cBhvr>
                                        <p:cTn id="77" dur="580">
                                          <p:stCondLst>
                                            <p:cond delay="0"/>
                                          </p:stCondLst>
                                        </p:cTn>
                                        <p:tgtEl>
                                          <p:spTgt spid="3">
                                            <p:txEl>
                                              <p:pRg st="4" end="4"/>
                                            </p:txEl>
                                          </p:spTgt>
                                        </p:tgtEl>
                                      </p:cBhvr>
                                    </p:animEffect>
                                    <p:anim calcmode="lin" valueType="num">
                                      <p:cBhvr>
                                        <p:cTn id="7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3" dur="26">
                                          <p:stCondLst>
                                            <p:cond delay="650"/>
                                          </p:stCondLst>
                                        </p:cTn>
                                        <p:tgtEl>
                                          <p:spTgt spid="3">
                                            <p:txEl>
                                              <p:pRg st="4" end="4"/>
                                            </p:txEl>
                                          </p:spTgt>
                                        </p:tgtEl>
                                      </p:cBhvr>
                                      <p:to x="100000" y="60000"/>
                                    </p:animScale>
                                    <p:animScale>
                                      <p:cBhvr>
                                        <p:cTn id="84" dur="166" decel="50000">
                                          <p:stCondLst>
                                            <p:cond delay="676"/>
                                          </p:stCondLst>
                                        </p:cTn>
                                        <p:tgtEl>
                                          <p:spTgt spid="3">
                                            <p:txEl>
                                              <p:pRg st="4" end="4"/>
                                            </p:txEl>
                                          </p:spTgt>
                                        </p:tgtEl>
                                      </p:cBhvr>
                                      <p:to x="100000" y="100000"/>
                                    </p:animScale>
                                    <p:animScale>
                                      <p:cBhvr>
                                        <p:cTn id="85" dur="26">
                                          <p:stCondLst>
                                            <p:cond delay="1312"/>
                                          </p:stCondLst>
                                        </p:cTn>
                                        <p:tgtEl>
                                          <p:spTgt spid="3">
                                            <p:txEl>
                                              <p:pRg st="4" end="4"/>
                                            </p:txEl>
                                          </p:spTgt>
                                        </p:tgtEl>
                                      </p:cBhvr>
                                      <p:to x="100000" y="80000"/>
                                    </p:animScale>
                                    <p:animScale>
                                      <p:cBhvr>
                                        <p:cTn id="86" dur="166" decel="50000">
                                          <p:stCondLst>
                                            <p:cond delay="1338"/>
                                          </p:stCondLst>
                                        </p:cTn>
                                        <p:tgtEl>
                                          <p:spTgt spid="3">
                                            <p:txEl>
                                              <p:pRg st="4" end="4"/>
                                            </p:txEl>
                                          </p:spTgt>
                                        </p:tgtEl>
                                      </p:cBhvr>
                                      <p:to x="100000" y="100000"/>
                                    </p:animScale>
                                    <p:animScale>
                                      <p:cBhvr>
                                        <p:cTn id="87" dur="26">
                                          <p:stCondLst>
                                            <p:cond delay="1642"/>
                                          </p:stCondLst>
                                        </p:cTn>
                                        <p:tgtEl>
                                          <p:spTgt spid="3">
                                            <p:txEl>
                                              <p:pRg st="4" end="4"/>
                                            </p:txEl>
                                          </p:spTgt>
                                        </p:tgtEl>
                                      </p:cBhvr>
                                      <p:to x="100000" y="90000"/>
                                    </p:animScale>
                                    <p:animScale>
                                      <p:cBhvr>
                                        <p:cTn id="88" dur="166" decel="50000">
                                          <p:stCondLst>
                                            <p:cond delay="1668"/>
                                          </p:stCondLst>
                                        </p:cTn>
                                        <p:tgtEl>
                                          <p:spTgt spid="3">
                                            <p:txEl>
                                              <p:pRg st="4" end="4"/>
                                            </p:txEl>
                                          </p:spTgt>
                                        </p:tgtEl>
                                      </p:cBhvr>
                                      <p:to x="100000" y="100000"/>
                                    </p:animScale>
                                    <p:animScale>
                                      <p:cBhvr>
                                        <p:cTn id="89" dur="26">
                                          <p:stCondLst>
                                            <p:cond delay="1808"/>
                                          </p:stCondLst>
                                        </p:cTn>
                                        <p:tgtEl>
                                          <p:spTgt spid="3">
                                            <p:txEl>
                                              <p:pRg st="4" end="4"/>
                                            </p:txEl>
                                          </p:spTgt>
                                        </p:tgtEl>
                                      </p:cBhvr>
                                      <p:to x="100000" y="95000"/>
                                    </p:animScale>
                                    <p:animScale>
                                      <p:cBhvr>
                                        <p:cTn id="90" dur="166" decel="50000">
                                          <p:stCondLst>
                                            <p:cond delay="1834"/>
                                          </p:stCondLst>
                                        </p:cTn>
                                        <p:tgtEl>
                                          <p:spTgt spid="3">
                                            <p:txEl>
                                              <p:pRg st="4" end="4"/>
                                            </p:txEl>
                                          </p:spTgt>
                                        </p:tgtEl>
                                      </p:cBhvr>
                                      <p:to x="100000" y="100000"/>
                                    </p:animScale>
                                  </p:childTnLst>
                                </p:cTn>
                              </p:par>
                              <p:par>
                                <p:cTn id="91" presetID="26" presetClass="entr" presetSubtype="0" fill="hold" nodeType="withEffect">
                                  <p:stCondLst>
                                    <p:cond delay="0"/>
                                  </p:stCondLst>
                                  <p:childTnLst>
                                    <p:set>
                                      <p:cBhvr>
                                        <p:cTn id="92" dur="1" fill="hold">
                                          <p:stCondLst>
                                            <p:cond delay="0"/>
                                          </p:stCondLst>
                                        </p:cTn>
                                        <p:tgtEl>
                                          <p:spTgt spid="3">
                                            <p:txEl>
                                              <p:pRg st="5" end="5"/>
                                            </p:txEl>
                                          </p:spTgt>
                                        </p:tgtEl>
                                        <p:attrNameLst>
                                          <p:attrName>style.visibility</p:attrName>
                                        </p:attrNameLst>
                                      </p:cBhvr>
                                      <p:to>
                                        <p:strVal val="visible"/>
                                      </p:to>
                                    </p:set>
                                    <p:animEffect transition="in" filter="wipe(down)">
                                      <p:cBhvr>
                                        <p:cTn id="93" dur="580">
                                          <p:stCondLst>
                                            <p:cond delay="0"/>
                                          </p:stCondLst>
                                        </p:cTn>
                                        <p:tgtEl>
                                          <p:spTgt spid="3">
                                            <p:txEl>
                                              <p:pRg st="5" end="5"/>
                                            </p:txEl>
                                          </p:spTgt>
                                        </p:tgtEl>
                                      </p:cBhvr>
                                    </p:animEffect>
                                    <p:anim calcmode="lin" valueType="num">
                                      <p:cBhvr>
                                        <p:cTn id="9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9" dur="26">
                                          <p:stCondLst>
                                            <p:cond delay="650"/>
                                          </p:stCondLst>
                                        </p:cTn>
                                        <p:tgtEl>
                                          <p:spTgt spid="3">
                                            <p:txEl>
                                              <p:pRg st="5" end="5"/>
                                            </p:txEl>
                                          </p:spTgt>
                                        </p:tgtEl>
                                      </p:cBhvr>
                                      <p:to x="100000" y="60000"/>
                                    </p:animScale>
                                    <p:animScale>
                                      <p:cBhvr>
                                        <p:cTn id="100" dur="166" decel="50000">
                                          <p:stCondLst>
                                            <p:cond delay="676"/>
                                          </p:stCondLst>
                                        </p:cTn>
                                        <p:tgtEl>
                                          <p:spTgt spid="3">
                                            <p:txEl>
                                              <p:pRg st="5" end="5"/>
                                            </p:txEl>
                                          </p:spTgt>
                                        </p:tgtEl>
                                      </p:cBhvr>
                                      <p:to x="100000" y="100000"/>
                                    </p:animScale>
                                    <p:animScale>
                                      <p:cBhvr>
                                        <p:cTn id="101" dur="26">
                                          <p:stCondLst>
                                            <p:cond delay="1312"/>
                                          </p:stCondLst>
                                        </p:cTn>
                                        <p:tgtEl>
                                          <p:spTgt spid="3">
                                            <p:txEl>
                                              <p:pRg st="5" end="5"/>
                                            </p:txEl>
                                          </p:spTgt>
                                        </p:tgtEl>
                                      </p:cBhvr>
                                      <p:to x="100000" y="80000"/>
                                    </p:animScale>
                                    <p:animScale>
                                      <p:cBhvr>
                                        <p:cTn id="102" dur="166" decel="50000">
                                          <p:stCondLst>
                                            <p:cond delay="1338"/>
                                          </p:stCondLst>
                                        </p:cTn>
                                        <p:tgtEl>
                                          <p:spTgt spid="3">
                                            <p:txEl>
                                              <p:pRg st="5" end="5"/>
                                            </p:txEl>
                                          </p:spTgt>
                                        </p:tgtEl>
                                      </p:cBhvr>
                                      <p:to x="100000" y="100000"/>
                                    </p:animScale>
                                    <p:animScale>
                                      <p:cBhvr>
                                        <p:cTn id="103" dur="26">
                                          <p:stCondLst>
                                            <p:cond delay="1642"/>
                                          </p:stCondLst>
                                        </p:cTn>
                                        <p:tgtEl>
                                          <p:spTgt spid="3">
                                            <p:txEl>
                                              <p:pRg st="5" end="5"/>
                                            </p:txEl>
                                          </p:spTgt>
                                        </p:tgtEl>
                                      </p:cBhvr>
                                      <p:to x="100000" y="90000"/>
                                    </p:animScale>
                                    <p:animScale>
                                      <p:cBhvr>
                                        <p:cTn id="104" dur="166" decel="50000">
                                          <p:stCondLst>
                                            <p:cond delay="1668"/>
                                          </p:stCondLst>
                                        </p:cTn>
                                        <p:tgtEl>
                                          <p:spTgt spid="3">
                                            <p:txEl>
                                              <p:pRg st="5" end="5"/>
                                            </p:txEl>
                                          </p:spTgt>
                                        </p:tgtEl>
                                      </p:cBhvr>
                                      <p:to x="100000" y="100000"/>
                                    </p:animScale>
                                    <p:animScale>
                                      <p:cBhvr>
                                        <p:cTn id="105" dur="26">
                                          <p:stCondLst>
                                            <p:cond delay="1808"/>
                                          </p:stCondLst>
                                        </p:cTn>
                                        <p:tgtEl>
                                          <p:spTgt spid="3">
                                            <p:txEl>
                                              <p:pRg st="5" end="5"/>
                                            </p:txEl>
                                          </p:spTgt>
                                        </p:tgtEl>
                                      </p:cBhvr>
                                      <p:to x="100000" y="95000"/>
                                    </p:animScale>
                                    <p:animScale>
                                      <p:cBhvr>
                                        <p:cTn id="106" dur="166" decel="50000">
                                          <p:stCondLst>
                                            <p:cond delay="1834"/>
                                          </p:stCondLst>
                                        </p:cTn>
                                        <p:tgtEl>
                                          <p:spTgt spid="3">
                                            <p:txEl>
                                              <p:pRg st="5" end="5"/>
                                            </p:txEl>
                                          </p:spTgt>
                                        </p:tgtEl>
                                      </p:cBhvr>
                                      <p:to x="100000" y="100000"/>
                                    </p:animScale>
                                  </p:childTnLst>
                                </p:cTn>
                              </p:par>
                              <p:par>
                                <p:cTn id="107" presetID="26" presetClass="entr" presetSubtype="0" fill="hold" nodeType="withEffect">
                                  <p:stCondLst>
                                    <p:cond delay="0"/>
                                  </p:stCondLst>
                                  <p:childTnLst>
                                    <p:set>
                                      <p:cBhvr>
                                        <p:cTn id="108" dur="1" fill="hold">
                                          <p:stCondLst>
                                            <p:cond delay="0"/>
                                          </p:stCondLst>
                                        </p:cTn>
                                        <p:tgtEl>
                                          <p:spTgt spid="3">
                                            <p:txEl>
                                              <p:pRg st="6" end="6"/>
                                            </p:txEl>
                                          </p:spTgt>
                                        </p:tgtEl>
                                        <p:attrNameLst>
                                          <p:attrName>style.visibility</p:attrName>
                                        </p:attrNameLst>
                                      </p:cBhvr>
                                      <p:to>
                                        <p:strVal val="visible"/>
                                      </p:to>
                                    </p:set>
                                    <p:animEffect transition="in" filter="wipe(down)">
                                      <p:cBhvr>
                                        <p:cTn id="109" dur="580">
                                          <p:stCondLst>
                                            <p:cond delay="0"/>
                                          </p:stCondLst>
                                        </p:cTn>
                                        <p:tgtEl>
                                          <p:spTgt spid="3">
                                            <p:txEl>
                                              <p:pRg st="6" end="6"/>
                                            </p:txEl>
                                          </p:spTgt>
                                        </p:tgtEl>
                                      </p:cBhvr>
                                    </p:animEffect>
                                    <p:anim calcmode="lin" valueType="num">
                                      <p:cBhvr>
                                        <p:cTn id="11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5" dur="26">
                                          <p:stCondLst>
                                            <p:cond delay="650"/>
                                          </p:stCondLst>
                                        </p:cTn>
                                        <p:tgtEl>
                                          <p:spTgt spid="3">
                                            <p:txEl>
                                              <p:pRg st="6" end="6"/>
                                            </p:txEl>
                                          </p:spTgt>
                                        </p:tgtEl>
                                      </p:cBhvr>
                                      <p:to x="100000" y="60000"/>
                                    </p:animScale>
                                    <p:animScale>
                                      <p:cBhvr>
                                        <p:cTn id="116" dur="166" decel="50000">
                                          <p:stCondLst>
                                            <p:cond delay="676"/>
                                          </p:stCondLst>
                                        </p:cTn>
                                        <p:tgtEl>
                                          <p:spTgt spid="3">
                                            <p:txEl>
                                              <p:pRg st="6" end="6"/>
                                            </p:txEl>
                                          </p:spTgt>
                                        </p:tgtEl>
                                      </p:cBhvr>
                                      <p:to x="100000" y="100000"/>
                                    </p:animScale>
                                    <p:animScale>
                                      <p:cBhvr>
                                        <p:cTn id="117" dur="26">
                                          <p:stCondLst>
                                            <p:cond delay="1312"/>
                                          </p:stCondLst>
                                        </p:cTn>
                                        <p:tgtEl>
                                          <p:spTgt spid="3">
                                            <p:txEl>
                                              <p:pRg st="6" end="6"/>
                                            </p:txEl>
                                          </p:spTgt>
                                        </p:tgtEl>
                                      </p:cBhvr>
                                      <p:to x="100000" y="80000"/>
                                    </p:animScale>
                                    <p:animScale>
                                      <p:cBhvr>
                                        <p:cTn id="118" dur="166" decel="50000">
                                          <p:stCondLst>
                                            <p:cond delay="1338"/>
                                          </p:stCondLst>
                                        </p:cTn>
                                        <p:tgtEl>
                                          <p:spTgt spid="3">
                                            <p:txEl>
                                              <p:pRg st="6" end="6"/>
                                            </p:txEl>
                                          </p:spTgt>
                                        </p:tgtEl>
                                      </p:cBhvr>
                                      <p:to x="100000" y="100000"/>
                                    </p:animScale>
                                    <p:animScale>
                                      <p:cBhvr>
                                        <p:cTn id="119" dur="26">
                                          <p:stCondLst>
                                            <p:cond delay="1642"/>
                                          </p:stCondLst>
                                        </p:cTn>
                                        <p:tgtEl>
                                          <p:spTgt spid="3">
                                            <p:txEl>
                                              <p:pRg st="6" end="6"/>
                                            </p:txEl>
                                          </p:spTgt>
                                        </p:tgtEl>
                                      </p:cBhvr>
                                      <p:to x="100000" y="90000"/>
                                    </p:animScale>
                                    <p:animScale>
                                      <p:cBhvr>
                                        <p:cTn id="120" dur="166" decel="50000">
                                          <p:stCondLst>
                                            <p:cond delay="1668"/>
                                          </p:stCondLst>
                                        </p:cTn>
                                        <p:tgtEl>
                                          <p:spTgt spid="3">
                                            <p:txEl>
                                              <p:pRg st="6" end="6"/>
                                            </p:txEl>
                                          </p:spTgt>
                                        </p:tgtEl>
                                      </p:cBhvr>
                                      <p:to x="100000" y="100000"/>
                                    </p:animScale>
                                    <p:animScale>
                                      <p:cBhvr>
                                        <p:cTn id="121" dur="26">
                                          <p:stCondLst>
                                            <p:cond delay="1808"/>
                                          </p:stCondLst>
                                        </p:cTn>
                                        <p:tgtEl>
                                          <p:spTgt spid="3">
                                            <p:txEl>
                                              <p:pRg st="6" end="6"/>
                                            </p:txEl>
                                          </p:spTgt>
                                        </p:tgtEl>
                                      </p:cBhvr>
                                      <p:to x="100000" y="95000"/>
                                    </p:animScale>
                                    <p:animScale>
                                      <p:cBhvr>
                                        <p:cTn id="122" dur="166" decel="50000">
                                          <p:stCondLst>
                                            <p:cond delay="1834"/>
                                          </p:stCondLst>
                                        </p:cTn>
                                        <p:tgtEl>
                                          <p:spTgt spid="3">
                                            <p:txEl>
                                              <p:pRg st="6" end="6"/>
                                            </p:txEl>
                                          </p:spTgt>
                                        </p:tgtEl>
                                      </p:cBhvr>
                                      <p:to x="100000" y="100000"/>
                                    </p:animScale>
                                  </p:childTnLst>
                                </p:cTn>
                              </p:par>
                              <p:par>
                                <p:cTn id="123" presetID="26" presetClass="entr" presetSubtype="0" fill="hold" nodeType="withEffect">
                                  <p:stCondLst>
                                    <p:cond delay="0"/>
                                  </p:stCondLst>
                                  <p:childTnLst>
                                    <p:set>
                                      <p:cBhvr>
                                        <p:cTn id="124" dur="1" fill="hold">
                                          <p:stCondLst>
                                            <p:cond delay="0"/>
                                          </p:stCondLst>
                                        </p:cTn>
                                        <p:tgtEl>
                                          <p:spTgt spid="3">
                                            <p:txEl>
                                              <p:pRg st="7" end="7"/>
                                            </p:txEl>
                                          </p:spTgt>
                                        </p:tgtEl>
                                        <p:attrNameLst>
                                          <p:attrName>style.visibility</p:attrName>
                                        </p:attrNameLst>
                                      </p:cBhvr>
                                      <p:to>
                                        <p:strVal val="visible"/>
                                      </p:to>
                                    </p:set>
                                    <p:animEffect transition="in" filter="wipe(down)">
                                      <p:cBhvr>
                                        <p:cTn id="125" dur="580">
                                          <p:stCondLst>
                                            <p:cond delay="0"/>
                                          </p:stCondLst>
                                        </p:cTn>
                                        <p:tgtEl>
                                          <p:spTgt spid="3">
                                            <p:txEl>
                                              <p:pRg st="7" end="7"/>
                                            </p:txEl>
                                          </p:spTgt>
                                        </p:tgtEl>
                                      </p:cBhvr>
                                    </p:animEffect>
                                    <p:anim calcmode="lin" valueType="num">
                                      <p:cBhvr>
                                        <p:cTn id="12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1" dur="26">
                                          <p:stCondLst>
                                            <p:cond delay="650"/>
                                          </p:stCondLst>
                                        </p:cTn>
                                        <p:tgtEl>
                                          <p:spTgt spid="3">
                                            <p:txEl>
                                              <p:pRg st="7" end="7"/>
                                            </p:txEl>
                                          </p:spTgt>
                                        </p:tgtEl>
                                      </p:cBhvr>
                                      <p:to x="100000" y="60000"/>
                                    </p:animScale>
                                    <p:animScale>
                                      <p:cBhvr>
                                        <p:cTn id="132" dur="166" decel="50000">
                                          <p:stCondLst>
                                            <p:cond delay="676"/>
                                          </p:stCondLst>
                                        </p:cTn>
                                        <p:tgtEl>
                                          <p:spTgt spid="3">
                                            <p:txEl>
                                              <p:pRg st="7" end="7"/>
                                            </p:txEl>
                                          </p:spTgt>
                                        </p:tgtEl>
                                      </p:cBhvr>
                                      <p:to x="100000" y="100000"/>
                                    </p:animScale>
                                    <p:animScale>
                                      <p:cBhvr>
                                        <p:cTn id="133" dur="26">
                                          <p:stCondLst>
                                            <p:cond delay="1312"/>
                                          </p:stCondLst>
                                        </p:cTn>
                                        <p:tgtEl>
                                          <p:spTgt spid="3">
                                            <p:txEl>
                                              <p:pRg st="7" end="7"/>
                                            </p:txEl>
                                          </p:spTgt>
                                        </p:tgtEl>
                                      </p:cBhvr>
                                      <p:to x="100000" y="80000"/>
                                    </p:animScale>
                                    <p:animScale>
                                      <p:cBhvr>
                                        <p:cTn id="134" dur="166" decel="50000">
                                          <p:stCondLst>
                                            <p:cond delay="1338"/>
                                          </p:stCondLst>
                                        </p:cTn>
                                        <p:tgtEl>
                                          <p:spTgt spid="3">
                                            <p:txEl>
                                              <p:pRg st="7" end="7"/>
                                            </p:txEl>
                                          </p:spTgt>
                                        </p:tgtEl>
                                      </p:cBhvr>
                                      <p:to x="100000" y="100000"/>
                                    </p:animScale>
                                    <p:animScale>
                                      <p:cBhvr>
                                        <p:cTn id="135" dur="26">
                                          <p:stCondLst>
                                            <p:cond delay="1642"/>
                                          </p:stCondLst>
                                        </p:cTn>
                                        <p:tgtEl>
                                          <p:spTgt spid="3">
                                            <p:txEl>
                                              <p:pRg st="7" end="7"/>
                                            </p:txEl>
                                          </p:spTgt>
                                        </p:tgtEl>
                                      </p:cBhvr>
                                      <p:to x="100000" y="90000"/>
                                    </p:animScale>
                                    <p:animScale>
                                      <p:cBhvr>
                                        <p:cTn id="136" dur="166" decel="50000">
                                          <p:stCondLst>
                                            <p:cond delay="1668"/>
                                          </p:stCondLst>
                                        </p:cTn>
                                        <p:tgtEl>
                                          <p:spTgt spid="3">
                                            <p:txEl>
                                              <p:pRg st="7" end="7"/>
                                            </p:txEl>
                                          </p:spTgt>
                                        </p:tgtEl>
                                      </p:cBhvr>
                                      <p:to x="100000" y="100000"/>
                                    </p:animScale>
                                    <p:animScale>
                                      <p:cBhvr>
                                        <p:cTn id="137" dur="26">
                                          <p:stCondLst>
                                            <p:cond delay="1808"/>
                                          </p:stCondLst>
                                        </p:cTn>
                                        <p:tgtEl>
                                          <p:spTgt spid="3">
                                            <p:txEl>
                                              <p:pRg st="7" end="7"/>
                                            </p:txEl>
                                          </p:spTgt>
                                        </p:tgtEl>
                                      </p:cBhvr>
                                      <p:to x="100000" y="95000"/>
                                    </p:animScale>
                                    <p:animScale>
                                      <p:cBhvr>
                                        <p:cTn id="138"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9187-375E-7623-3B0C-916584D3F500}"/>
              </a:ext>
            </a:extLst>
          </p:cNvPr>
          <p:cNvSpPr>
            <a:spLocks noGrp="1"/>
          </p:cNvSpPr>
          <p:nvPr>
            <p:ph type="title"/>
          </p:nvPr>
        </p:nvSpPr>
        <p:spPr/>
        <p:txBody>
          <a:bodyPr>
            <a:normAutofit/>
          </a:bodyPr>
          <a:lstStyle/>
          <a:p>
            <a:r>
              <a:rPr lang="en-US" sz="4000" b="1" i="1" dirty="0"/>
              <a:t>Our Application Usage</a:t>
            </a:r>
            <a:endParaRPr lang="ar-EG" sz="4000" b="1" i="1" dirty="0"/>
          </a:p>
        </p:txBody>
      </p:sp>
      <p:sp>
        <p:nvSpPr>
          <p:cNvPr id="3" name="Content Placeholder 2">
            <a:extLst>
              <a:ext uri="{FF2B5EF4-FFF2-40B4-BE49-F238E27FC236}">
                <a16:creationId xmlns:a16="http://schemas.microsoft.com/office/drawing/2014/main" id="{6E9F5BBE-B239-1510-50B1-230164C048C8}"/>
              </a:ext>
            </a:extLst>
          </p:cNvPr>
          <p:cNvSpPr>
            <a:spLocks noGrp="1"/>
          </p:cNvSpPr>
          <p:nvPr>
            <p:ph idx="1"/>
          </p:nvPr>
        </p:nvSpPr>
        <p:spPr>
          <a:xfrm>
            <a:off x="787879" y="2392178"/>
            <a:ext cx="10616242" cy="3961250"/>
          </a:xfrm>
        </p:spPr>
        <p:txBody>
          <a:bodyPr/>
          <a:lstStyle/>
          <a:p>
            <a:pPr algn="l" defTabSz="457200" rtl="0">
              <a:buFont typeface="Arial" panose="020B0604020202020204" pitchFamily="34" charset="0"/>
              <a:buChar char="•"/>
            </a:pPr>
            <a:r>
              <a:rPr lang="en-US" i="1" dirty="0"/>
              <a:t>In our application, you used Firestore to store and manage data flexibly and efficiently, allowing for a smooth user experience with real-time updates. Additionally</a:t>
            </a:r>
            <a:r>
              <a:rPr lang="en-US" i="1"/>
              <a:t>, we </a:t>
            </a:r>
            <a:r>
              <a:rPr lang="en-US" i="1" dirty="0"/>
              <a:t>utilized Firebase Authentication to provide secure and easy login options for users, enhancing both the security and accessibility of the app.</a:t>
            </a:r>
          </a:p>
          <a:p>
            <a:pPr marL="0" indent="0" algn="l" defTabSz="457200" rtl="0">
              <a:buNone/>
            </a:pPr>
            <a:endParaRPr lang="en-US" i="1" dirty="0"/>
          </a:p>
        </p:txBody>
      </p:sp>
      <p:sp>
        <p:nvSpPr>
          <p:cNvPr id="4" name="Arrow: Right 3">
            <a:extLst>
              <a:ext uri="{FF2B5EF4-FFF2-40B4-BE49-F238E27FC236}">
                <a16:creationId xmlns:a16="http://schemas.microsoft.com/office/drawing/2014/main" id="{B399A6C7-FC56-7EEA-7FE4-0120D6DCC365}"/>
              </a:ext>
            </a:extLst>
          </p:cNvPr>
          <p:cNvSpPr/>
          <p:nvPr/>
        </p:nvSpPr>
        <p:spPr>
          <a:xfrm>
            <a:off x="672860" y="1151552"/>
            <a:ext cx="454325" cy="353683"/>
          </a:xfrm>
          <a:prstGeom prst="rightArrow">
            <a:avLst/>
          </a:prstGeom>
          <a:solidFill>
            <a:srgbClr val="FF66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409272698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0">
              <a:srgbClr val="5AA09D"/>
            </a:gs>
            <a:gs pos="77000">
              <a:srgbClr val="5AA09D"/>
            </a:gs>
            <a:gs pos="100000">
              <a:srgbClr val="FF6699"/>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4658-677D-3E67-89F3-64C76D03B3F5}"/>
              </a:ext>
            </a:extLst>
          </p:cNvPr>
          <p:cNvSpPr>
            <a:spLocks noGrp="1"/>
          </p:cNvSpPr>
          <p:nvPr>
            <p:ph type="title"/>
          </p:nvPr>
        </p:nvSpPr>
        <p:spPr>
          <a:xfrm>
            <a:off x="1066800" y="642594"/>
            <a:ext cx="10058400" cy="1371600"/>
          </a:xfrm>
        </p:spPr>
        <p:txBody>
          <a:bodyPr>
            <a:normAutofit/>
          </a:bodyPr>
          <a:lstStyle/>
          <a:p>
            <a:r>
              <a:rPr lang="en-US" b="1" i="1" dirty="0">
                <a:effectLst/>
                <a:latin typeface="Times New Roman" panose="02020603050405020304" pitchFamily="18" charset="0"/>
                <a:ea typeface="Calibri" panose="020F0502020204030204" pitchFamily="34" charset="0"/>
              </a:rPr>
              <a:t>System Demo </a:t>
            </a:r>
            <a:endParaRPr lang="ar-EG" i="1" dirty="0"/>
          </a:p>
        </p:txBody>
      </p:sp>
      <p:sp>
        <p:nvSpPr>
          <p:cNvPr id="8" name="Content Placeholder 7">
            <a:extLst>
              <a:ext uri="{FF2B5EF4-FFF2-40B4-BE49-F238E27FC236}">
                <a16:creationId xmlns:a16="http://schemas.microsoft.com/office/drawing/2014/main" id="{F4BEB9D9-E11F-42E7-3219-6CE171CCEBBF}"/>
              </a:ext>
            </a:extLst>
          </p:cNvPr>
          <p:cNvSpPr>
            <a:spLocks noGrp="1"/>
          </p:cNvSpPr>
          <p:nvPr>
            <p:ph idx="1"/>
          </p:nvPr>
        </p:nvSpPr>
        <p:spPr>
          <a:xfrm>
            <a:off x="1584384" y="3507430"/>
            <a:ext cx="2399220" cy="1823949"/>
          </a:xfrm>
        </p:spPr>
        <p:txBody>
          <a:bodyPr>
            <a:normAutofit/>
          </a:bodyPr>
          <a:lstStyle/>
          <a:p>
            <a:pPr algn="l" rtl="0">
              <a:buFont typeface="Wingdings" panose="05000000000000000000" pitchFamily="2" charset="2"/>
              <a:buChar char="ü"/>
            </a:pPr>
            <a:r>
              <a:rPr lang="en-US" sz="3200" i="1" dirty="0"/>
              <a:t>Patient</a:t>
            </a:r>
          </a:p>
        </p:txBody>
      </p:sp>
      <p:sp>
        <p:nvSpPr>
          <p:cNvPr id="5" name="Arrow: Striped Right 4">
            <a:extLst>
              <a:ext uri="{FF2B5EF4-FFF2-40B4-BE49-F238E27FC236}">
                <a16:creationId xmlns:a16="http://schemas.microsoft.com/office/drawing/2014/main" id="{2BCA50A5-019C-AA5E-CD13-00A3D9528E78}"/>
              </a:ext>
            </a:extLst>
          </p:cNvPr>
          <p:cNvSpPr/>
          <p:nvPr/>
        </p:nvSpPr>
        <p:spPr>
          <a:xfrm>
            <a:off x="1423358" y="3149253"/>
            <a:ext cx="2399220" cy="1371600"/>
          </a:xfrm>
          <a:prstGeom prst="striped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3" name="Demo for patient">
            <a:hlinkClick r:id="" action="ppaction://media"/>
            <a:extLst>
              <a:ext uri="{FF2B5EF4-FFF2-40B4-BE49-F238E27FC236}">
                <a16:creationId xmlns:a16="http://schemas.microsoft.com/office/drawing/2014/main" id="{C3A3EF3E-8A07-070B-6D5C-4CD6B6A838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44396" y="799455"/>
            <a:ext cx="5415951" cy="5415951"/>
          </a:xfrm>
          <a:prstGeom prst="snip2DiagRect">
            <a:avLst>
              <a:gd name="adj1" fmla="val 0"/>
              <a:gd name="adj2" fmla="val 6620"/>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Tree>
    <p:extLst>
      <p:ext uri="{BB962C8B-B14F-4D97-AF65-F5344CB8AC3E}">
        <p14:creationId xmlns:p14="http://schemas.microsoft.com/office/powerpoint/2010/main" val="2418152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par>
                                <p:cTn id="27" presetID="16" presetClass="entr" presetSubtype="21" fill="hold" grpId="0" nodeType="with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barn(inVertical)">
                                      <p:cBhvr>
                                        <p:cTn id="29" dur="500"/>
                                        <p:tgtEl>
                                          <p:spTgt spid="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1801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3"/>
                </p:tgtEl>
              </p:cMediaNode>
            </p:video>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P spid="8" grpId="0" build="p"/>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4658-677D-3E67-89F3-64C76D03B3F5}"/>
              </a:ext>
            </a:extLst>
          </p:cNvPr>
          <p:cNvSpPr>
            <a:spLocks noGrp="1"/>
          </p:cNvSpPr>
          <p:nvPr>
            <p:ph type="title"/>
          </p:nvPr>
        </p:nvSpPr>
        <p:spPr>
          <a:xfrm>
            <a:off x="1066800" y="642594"/>
            <a:ext cx="10058400" cy="1371600"/>
          </a:xfrm>
        </p:spPr>
        <p:txBody>
          <a:bodyPr>
            <a:normAutofit/>
          </a:bodyPr>
          <a:lstStyle/>
          <a:p>
            <a:r>
              <a:rPr lang="en-US" b="1" i="1" dirty="0">
                <a:effectLst/>
                <a:latin typeface="Times New Roman" panose="02020603050405020304" pitchFamily="18" charset="0"/>
                <a:ea typeface="Calibri" panose="020F0502020204030204" pitchFamily="34" charset="0"/>
              </a:rPr>
              <a:t>System Demo </a:t>
            </a:r>
            <a:endParaRPr lang="ar-EG" i="1" dirty="0"/>
          </a:p>
        </p:txBody>
      </p:sp>
      <p:sp>
        <p:nvSpPr>
          <p:cNvPr id="8" name="Content Placeholder 7">
            <a:extLst>
              <a:ext uri="{FF2B5EF4-FFF2-40B4-BE49-F238E27FC236}">
                <a16:creationId xmlns:a16="http://schemas.microsoft.com/office/drawing/2014/main" id="{F4BEB9D9-E11F-42E7-3219-6CE171CCEBBF}"/>
              </a:ext>
            </a:extLst>
          </p:cNvPr>
          <p:cNvSpPr>
            <a:spLocks noGrp="1"/>
          </p:cNvSpPr>
          <p:nvPr>
            <p:ph idx="1"/>
          </p:nvPr>
        </p:nvSpPr>
        <p:spPr>
          <a:xfrm>
            <a:off x="1403230" y="3709359"/>
            <a:ext cx="2399220" cy="732634"/>
          </a:xfrm>
        </p:spPr>
        <p:txBody>
          <a:bodyPr>
            <a:normAutofit/>
          </a:bodyPr>
          <a:lstStyle/>
          <a:p>
            <a:pPr algn="l" rtl="0">
              <a:buFont typeface="Wingdings" panose="05000000000000000000" pitchFamily="2" charset="2"/>
              <a:buChar char="ü"/>
            </a:pPr>
            <a:r>
              <a:rPr lang="en-US" sz="3200" i="1" dirty="0"/>
              <a:t>Doctor</a:t>
            </a:r>
          </a:p>
        </p:txBody>
      </p:sp>
      <p:sp>
        <p:nvSpPr>
          <p:cNvPr id="5" name="Arrow: Striped Right 4">
            <a:extLst>
              <a:ext uri="{FF2B5EF4-FFF2-40B4-BE49-F238E27FC236}">
                <a16:creationId xmlns:a16="http://schemas.microsoft.com/office/drawing/2014/main" id="{2BCA50A5-019C-AA5E-CD13-00A3D9528E78}"/>
              </a:ext>
            </a:extLst>
          </p:cNvPr>
          <p:cNvSpPr/>
          <p:nvPr/>
        </p:nvSpPr>
        <p:spPr>
          <a:xfrm>
            <a:off x="1233578" y="3304528"/>
            <a:ext cx="2399220" cy="1371600"/>
          </a:xfrm>
          <a:prstGeom prst="striped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dirty="0"/>
          </a:p>
        </p:txBody>
      </p:sp>
      <p:pic>
        <p:nvPicPr>
          <p:cNvPr id="3" name="Demo for doctor">
            <a:hlinkClick r:id="" action="ppaction://media"/>
            <a:extLst>
              <a:ext uri="{FF2B5EF4-FFF2-40B4-BE49-F238E27FC236}">
                <a16:creationId xmlns:a16="http://schemas.microsoft.com/office/drawing/2014/main" id="{4F726C97-049B-E927-55E0-089C699D32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27939" y="833524"/>
            <a:ext cx="5532407" cy="5532407"/>
          </a:xfrm>
          <a:prstGeom prst="snip2DiagRect">
            <a:avLst>
              <a:gd name="adj1" fmla="val 0"/>
              <a:gd name="adj2" fmla="val 6620"/>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Tree>
    <p:extLst>
      <p:ext uri="{BB962C8B-B14F-4D97-AF65-F5344CB8AC3E}">
        <p14:creationId xmlns:p14="http://schemas.microsoft.com/office/powerpoint/2010/main" val="17487929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par>
                                <p:cTn id="27" presetID="16" presetClass="entr" presetSubtype="21" fill="hold" grpId="0" nodeType="with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barn(inVertical)">
                                      <p:cBhvr>
                                        <p:cTn id="29" dur="500"/>
                                        <p:tgtEl>
                                          <p:spTgt spid="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1369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3"/>
                </p:tgtEl>
              </p:cMediaNode>
            </p:video>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P spid="8" grpId="0" build="p"/>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139DF5-4F3F-C0F7-9AF1-1A638F95EA51}"/>
              </a:ext>
            </a:extLst>
          </p:cNvPr>
          <p:cNvSpPr>
            <a:spLocks noGrp="1"/>
          </p:cNvSpPr>
          <p:nvPr>
            <p:ph idx="1"/>
          </p:nvPr>
        </p:nvSpPr>
        <p:spPr>
          <a:xfrm>
            <a:off x="1475117" y="2760453"/>
            <a:ext cx="10046898" cy="1621766"/>
          </a:xfrm>
        </p:spPr>
        <p:txBody>
          <a:bodyPr/>
          <a:lstStyle/>
          <a:p>
            <a:pPr marL="0" indent="0" algn="l">
              <a:buNone/>
            </a:pPr>
            <a:r>
              <a:rPr lang="en-US" dirty="0"/>
              <a:t>Our skin cancer detection app is user-friendly, innovative, and committed to early intervention. It empowers global users in the fight against skin cancer by combining precise algorithms with continuous improvement efforts. Let’s embrace a future where proactive detection leads to healthier outcomes!</a:t>
            </a:r>
            <a:endParaRPr lang="ar-EG" dirty="0"/>
          </a:p>
          <a:p>
            <a:pPr marL="0" indent="0">
              <a:buNone/>
            </a:pPr>
            <a:endParaRPr lang="ar-EG" dirty="0"/>
          </a:p>
        </p:txBody>
      </p:sp>
      <p:pic>
        <p:nvPicPr>
          <p:cNvPr id="7" name="Picture 6" descr="A black graduation cap with a gold tassel&#10;&#10;Description automatically generated">
            <a:extLst>
              <a:ext uri="{FF2B5EF4-FFF2-40B4-BE49-F238E27FC236}">
                <a16:creationId xmlns:a16="http://schemas.microsoft.com/office/drawing/2014/main" id="{768E7D78-2E58-8966-D0EF-B0C386216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444" y="862711"/>
            <a:ext cx="3253528" cy="3253528"/>
          </a:xfrm>
          <a:prstGeom prst="rect">
            <a:avLst/>
          </a:prstGeom>
        </p:spPr>
      </p:pic>
      <p:sp>
        <p:nvSpPr>
          <p:cNvPr id="8" name="TextBox 7">
            <a:extLst>
              <a:ext uri="{FF2B5EF4-FFF2-40B4-BE49-F238E27FC236}">
                <a16:creationId xmlns:a16="http://schemas.microsoft.com/office/drawing/2014/main" id="{359BD677-771E-68D1-C024-4D654DCFB0E8}"/>
              </a:ext>
            </a:extLst>
          </p:cNvPr>
          <p:cNvSpPr txBox="1"/>
          <p:nvPr/>
        </p:nvSpPr>
        <p:spPr>
          <a:xfrm>
            <a:off x="4468482" y="862711"/>
            <a:ext cx="4088921" cy="707886"/>
          </a:xfrm>
          <a:prstGeom prst="rect">
            <a:avLst/>
          </a:prstGeom>
          <a:noFill/>
        </p:spPr>
        <p:txBody>
          <a:bodyPr wrap="square" rtlCol="1">
            <a:spAutoFit/>
          </a:bodyPr>
          <a:lstStyle/>
          <a:p>
            <a:r>
              <a:rPr lang="en-US" sz="4000" b="1" i="1" dirty="0">
                <a:effectLst/>
                <a:latin typeface="Times New Roman" panose="02020603050405020304" pitchFamily="18" charset="0"/>
                <a:ea typeface="Calibri" panose="020F0502020204030204" pitchFamily="34" charset="0"/>
              </a:rPr>
              <a:t>Conclusion</a:t>
            </a:r>
            <a:endParaRPr lang="ar-EG" sz="4000" dirty="0"/>
          </a:p>
        </p:txBody>
      </p:sp>
      <p:sp>
        <p:nvSpPr>
          <p:cNvPr id="9" name="Arrow: Striped Right 8">
            <a:extLst>
              <a:ext uri="{FF2B5EF4-FFF2-40B4-BE49-F238E27FC236}">
                <a16:creationId xmlns:a16="http://schemas.microsoft.com/office/drawing/2014/main" id="{38EF0781-26DD-5389-796A-E1C6B79A6B6F}"/>
              </a:ext>
            </a:extLst>
          </p:cNvPr>
          <p:cNvSpPr/>
          <p:nvPr/>
        </p:nvSpPr>
        <p:spPr>
          <a:xfrm>
            <a:off x="7694763" y="5106838"/>
            <a:ext cx="3289539" cy="1423358"/>
          </a:xfrm>
          <a:prstGeom prst="striped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TextBox 9">
            <a:extLst>
              <a:ext uri="{FF2B5EF4-FFF2-40B4-BE49-F238E27FC236}">
                <a16:creationId xmlns:a16="http://schemas.microsoft.com/office/drawing/2014/main" id="{DA160FA7-794D-F661-7419-1E74A8561D73}"/>
              </a:ext>
            </a:extLst>
          </p:cNvPr>
          <p:cNvSpPr txBox="1"/>
          <p:nvPr/>
        </p:nvSpPr>
        <p:spPr>
          <a:xfrm>
            <a:off x="7933425" y="5414583"/>
            <a:ext cx="2720197" cy="707886"/>
          </a:xfrm>
          <a:prstGeom prst="rect">
            <a:avLst/>
          </a:prstGeom>
          <a:noFill/>
        </p:spPr>
        <p:txBody>
          <a:bodyPr wrap="square" rtlCol="1">
            <a:spAutoFit/>
          </a:bodyPr>
          <a:lstStyle/>
          <a:p>
            <a:r>
              <a:rPr lang="en-US" sz="4000" b="1" i="1" dirty="0">
                <a:effectLst/>
                <a:latin typeface="Times New Roman" panose="02020603050405020304" pitchFamily="18" charset="0"/>
                <a:ea typeface="Calibri" panose="020F0502020204030204" pitchFamily="34" charset="0"/>
              </a:rPr>
              <a:t>Thank you</a:t>
            </a:r>
            <a:endParaRPr lang="ar-EG" sz="4000" dirty="0"/>
          </a:p>
        </p:txBody>
      </p:sp>
    </p:spTree>
    <p:extLst>
      <p:ext uri="{BB962C8B-B14F-4D97-AF65-F5344CB8AC3E}">
        <p14:creationId xmlns:p14="http://schemas.microsoft.com/office/powerpoint/2010/main" val="418319626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E653B29-CEC4-4D92-91C0-AED521DEB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ln w="6350" cap="flat" cmpd="sng" algn="ctr">
            <a:noFill/>
            <a:prstDash val="solid"/>
          </a:ln>
          <a:effectLst>
            <a:softEdge rad="0"/>
          </a:effectLst>
        </p:spPr>
        <p:txBody>
          <a:bodyPr/>
          <a:lstStyle/>
          <a:p>
            <a:endParaRPr lang="ar-EG"/>
          </a:p>
        </p:txBody>
      </p:sp>
      <p:sp>
        <p:nvSpPr>
          <p:cNvPr id="3" name="Content Placeholder 2">
            <a:extLst>
              <a:ext uri="{FF2B5EF4-FFF2-40B4-BE49-F238E27FC236}">
                <a16:creationId xmlns:a16="http://schemas.microsoft.com/office/drawing/2014/main" id="{85EED0C4-7706-B423-8808-459A3AF514C4}"/>
              </a:ext>
            </a:extLst>
          </p:cNvPr>
          <p:cNvSpPr>
            <a:spLocks noGrp="1"/>
          </p:cNvSpPr>
          <p:nvPr>
            <p:ph idx="1"/>
          </p:nvPr>
        </p:nvSpPr>
        <p:spPr>
          <a:xfrm>
            <a:off x="1327408" y="1443331"/>
            <a:ext cx="10171603" cy="3844661"/>
          </a:xfrm>
        </p:spPr>
        <p:txBody>
          <a:bodyPr anchor="ctr">
            <a:normAutofit/>
          </a:bodyPr>
          <a:lstStyle/>
          <a:p>
            <a:pPr marL="0" indent="0" algn="l" rtl="0">
              <a:buNone/>
            </a:pPr>
            <a:r>
              <a:rPr lang="en-US" sz="5400" b="1" i="1" kern="0" dirty="0">
                <a:latin typeface="Times New Roman" panose="02020603050405020304" pitchFamily="18" charset="0"/>
                <a:ea typeface="Times New Roman" panose="02020603050405020304" pitchFamily="18" charset="0"/>
              </a:rPr>
              <a:t>Introduction</a:t>
            </a:r>
            <a:endParaRPr lang="ar-EG" sz="5400" i="1" dirty="0">
              <a:cs typeface="+mj-cs"/>
            </a:endParaRPr>
          </a:p>
        </p:txBody>
      </p:sp>
      <p:cxnSp>
        <p:nvCxnSpPr>
          <p:cNvPr id="12" name="Straight Connector 11">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pink and black circle with black lines&#10;&#10;Description automatically generated">
            <a:extLst>
              <a:ext uri="{FF2B5EF4-FFF2-40B4-BE49-F238E27FC236}">
                <a16:creationId xmlns:a16="http://schemas.microsoft.com/office/drawing/2014/main" id="{9D10AB0F-E300-B3EA-6E17-FC00EF3FA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768" y="1145534"/>
            <a:ext cx="4877481" cy="4877481"/>
          </a:xfrm>
          <a:prstGeom prst="rect">
            <a:avLst/>
          </a:prstGeom>
        </p:spPr>
      </p:pic>
    </p:spTree>
    <p:extLst>
      <p:ext uri="{BB962C8B-B14F-4D97-AF65-F5344CB8AC3E}">
        <p14:creationId xmlns:p14="http://schemas.microsoft.com/office/powerpoint/2010/main" val="20778775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8" presetClass="emph" presetSubtype="0" fill="hold" nodeType="withEffect">
                                  <p:stCondLst>
                                    <p:cond delay="0"/>
                                  </p:stCondLst>
                                  <p:childTnLst>
                                    <p:animRot by="21600000">
                                      <p:cBhvr>
                                        <p:cTn id="9"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6B5A29-1E4E-0978-F331-348F43E9B9BD}"/>
              </a:ext>
            </a:extLst>
          </p:cNvPr>
          <p:cNvSpPr>
            <a:spLocks noGrp="1"/>
          </p:cNvSpPr>
          <p:nvPr>
            <p:ph idx="1"/>
          </p:nvPr>
        </p:nvSpPr>
        <p:spPr>
          <a:xfrm>
            <a:off x="247650" y="209550"/>
            <a:ext cx="11706225" cy="6391275"/>
          </a:xfrm>
          <a:gradFill>
            <a:gsLst>
              <a:gs pos="0">
                <a:srgbClr val="5AA09D"/>
              </a:gs>
              <a:gs pos="77000">
                <a:srgbClr val="5AA09D"/>
              </a:gs>
              <a:gs pos="100000">
                <a:srgbClr val="FF6699"/>
              </a:gs>
            </a:gsLst>
            <a:lin ang="2700000" scaled="1"/>
          </a:gradFill>
        </p:spPr>
        <p:txBody>
          <a:bodyPr/>
          <a:lstStyle/>
          <a:p>
            <a:pPr algn="l" rtl="0">
              <a:lnSpc>
                <a:spcPct val="150000"/>
              </a:lnSpc>
              <a:buFont typeface="Arial" panose="020B0604020202020204" pitchFamily="34" charset="0"/>
              <a:buChar char="•"/>
            </a:pPr>
            <a:endParaRPr lang="en-US" i="1" dirty="0">
              <a:cs typeface="+mj-cs"/>
            </a:endParaRPr>
          </a:p>
          <a:p>
            <a:pPr marL="0" indent="0" algn="l" rtl="0">
              <a:lnSpc>
                <a:spcPct val="150000"/>
              </a:lnSpc>
              <a:buNone/>
            </a:pPr>
            <a:endParaRPr lang="en-US" i="1" dirty="0">
              <a:cs typeface="+mj-cs"/>
            </a:endParaRPr>
          </a:p>
        </p:txBody>
      </p:sp>
      <p:pic>
        <p:nvPicPr>
          <p:cNvPr id="4" name="Picture 3" descr="A graph with blue and white text&#10;&#10;Description automatically generated">
            <a:extLst>
              <a:ext uri="{FF2B5EF4-FFF2-40B4-BE49-F238E27FC236}">
                <a16:creationId xmlns:a16="http://schemas.microsoft.com/office/drawing/2014/main" id="{141F4B57-ECA4-BE18-E905-05B41555C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36" y="1648195"/>
            <a:ext cx="4674499" cy="4087821"/>
          </a:xfrm>
          <a:prstGeom prst="rect">
            <a:avLst/>
          </a:prstGeom>
        </p:spPr>
      </p:pic>
      <p:sp>
        <p:nvSpPr>
          <p:cNvPr id="7" name="TextBox 6">
            <a:extLst>
              <a:ext uri="{FF2B5EF4-FFF2-40B4-BE49-F238E27FC236}">
                <a16:creationId xmlns:a16="http://schemas.microsoft.com/office/drawing/2014/main" id="{4EAD50E4-8CA1-C58F-D489-068899987266}"/>
              </a:ext>
            </a:extLst>
          </p:cNvPr>
          <p:cNvSpPr txBox="1"/>
          <p:nvPr/>
        </p:nvSpPr>
        <p:spPr>
          <a:xfrm>
            <a:off x="4373592" y="966159"/>
            <a:ext cx="7272068" cy="4194674"/>
          </a:xfrm>
          <a:prstGeom prst="rect">
            <a:avLst/>
          </a:prstGeom>
          <a:noFill/>
        </p:spPr>
        <p:txBody>
          <a:bodyPr wrap="square" rtlCol="1">
            <a:spAutoFit/>
          </a:bodyPr>
          <a:lstStyle/>
          <a:p>
            <a:pPr algn="l" rtl="0">
              <a:lnSpc>
                <a:spcPct val="150000"/>
              </a:lnSpc>
              <a:buFont typeface="Arial" panose="020B0604020202020204" pitchFamily="34" charset="0"/>
              <a:buChar char="•"/>
            </a:pPr>
            <a:endParaRPr lang="en-US" i="1" dirty="0">
              <a:cs typeface="+mj-cs"/>
            </a:endParaRPr>
          </a:p>
          <a:p>
            <a:pPr algn="l" rtl="0">
              <a:lnSpc>
                <a:spcPct val="150000"/>
              </a:lnSpc>
              <a:buFont typeface="Arial" panose="020B0604020202020204" pitchFamily="34" charset="0"/>
              <a:buChar char="•"/>
            </a:pPr>
            <a:r>
              <a:rPr lang="en-US" i="1" dirty="0">
                <a:cs typeface="+mj-cs"/>
              </a:rPr>
              <a:t> Skin cancers are the most common groups of cancers diagnosed worldwide, with more than 1.5 million new cases estimated in 2022. </a:t>
            </a:r>
          </a:p>
          <a:p>
            <a:pPr algn="l" rtl="0">
              <a:lnSpc>
                <a:spcPct val="150000"/>
              </a:lnSpc>
              <a:buFont typeface="Arial" panose="020B0604020202020204" pitchFamily="34" charset="0"/>
              <a:buChar char="•"/>
            </a:pPr>
            <a:endParaRPr lang="en-US" i="1" dirty="0">
              <a:cs typeface="+mj-cs"/>
            </a:endParaRPr>
          </a:p>
          <a:p>
            <a:pPr algn="l" rtl="0">
              <a:lnSpc>
                <a:spcPct val="150000"/>
              </a:lnSpc>
            </a:pPr>
            <a:endParaRPr lang="en-US" i="1" dirty="0">
              <a:cs typeface="+mj-cs"/>
            </a:endParaRPr>
          </a:p>
          <a:p>
            <a:pPr marL="0" indent="0" algn="l" rtl="0">
              <a:lnSpc>
                <a:spcPct val="150000"/>
              </a:lnSpc>
              <a:buNone/>
            </a:pPr>
            <a:endParaRPr lang="en-US" i="1" dirty="0">
              <a:cs typeface="+mj-cs"/>
            </a:endParaRPr>
          </a:p>
          <a:p>
            <a:pPr algn="l" rtl="0">
              <a:lnSpc>
                <a:spcPct val="150000"/>
              </a:lnSpc>
              <a:buFont typeface="Arial" panose="020B0604020202020204" pitchFamily="34" charset="0"/>
              <a:buChar char="•"/>
            </a:pPr>
            <a:r>
              <a:rPr lang="en-US" i="1" dirty="0">
                <a:cs typeface="+mj-cs"/>
              </a:rPr>
              <a:t> In 2023 an estimated 330 000 new cases of melanoma were diagnosed worldwide and almost 60 000 people died from the disease.</a:t>
            </a:r>
          </a:p>
        </p:txBody>
      </p:sp>
    </p:spTree>
    <p:extLst>
      <p:ext uri="{BB962C8B-B14F-4D97-AF65-F5344CB8AC3E}">
        <p14:creationId xmlns:p14="http://schemas.microsoft.com/office/powerpoint/2010/main" val="314866617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6B5A29-1E4E-0978-F331-348F43E9B9BD}"/>
              </a:ext>
            </a:extLst>
          </p:cNvPr>
          <p:cNvSpPr>
            <a:spLocks noGrp="1"/>
          </p:cNvSpPr>
          <p:nvPr>
            <p:ph idx="1"/>
          </p:nvPr>
        </p:nvSpPr>
        <p:spPr>
          <a:xfrm>
            <a:off x="247650" y="209550"/>
            <a:ext cx="11706225" cy="6391275"/>
          </a:xfrm>
          <a:gradFill>
            <a:gsLst>
              <a:gs pos="0">
                <a:srgbClr val="5AA09D"/>
              </a:gs>
              <a:gs pos="77000">
                <a:srgbClr val="5AA09D"/>
              </a:gs>
              <a:gs pos="100000">
                <a:srgbClr val="FF6699"/>
              </a:gs>
            </a:gsLst>
            <a:lin ang="2700000" scaled="1"/>
          </a:gradFill>
        </p:spPr>
        <p:txBody>
          <a:bodyPr/>
          <a:lstStyle/>
          <a:p>
            <a:pPr algn="l" rtl="0">
              <a:lnSpc>
                <a:spcPct val="150000"/>
              </a:lnSpc>
              <a:buFont typeface="Arial" panose="020B0604020202020204" pitchFamily="34" charset="0"/>
              <a:buChar char="•"/>
            </a:pPr>
            <a:endParaRPr lang="en-US" i="1" dirty="0">
              <a:cs typeface="+mj-cs"/>
            </a:endParaRPr>
          </a:p>
          <a:p>
            <a:pPr marL="0" indent="0" algn="l" rtl="0">
              <a:lnSpc>
                <a:spcPct val="150000"/>
              </a:lnSpc>
              <a:buNone/>
            </a:pPr>
            <a:endParaRPr lang="en-US" i="1" dirty="0">
              <a:cs typeface="+mj-cs"/>
            </a:endParaRPr>
          </a:p>
        </p:txBody>
      </p:sp>
      <p:pic>
        <p:nvPicPr>
          <p:cNvPr id="4" name="Picture 3">
            <a:extLst>
              <a:ext uri="{FF2B5EF4-FFF2-40B4-BE49-F238E27FC236}">
                <a16:creationId xmlns:a16="http://schemas.microsoft.com/office/drawing/2014/main" id="{141F4B57-ECA4-BE18-E905-05B41555C9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8740" y="1124940"/>
            <a:ext cx="4674499" cy="3513665"/>
          </a:xfrm>
          <a:prstGeom prst="rect">
            <a:avLst/>
          </a:prstGeom>
        </p:spPr>
      </p:pic>
      <p:sp>
        <p:nvSpPr>
          <p:cNvPr id="7" name="TextBox 6">
            <a:extLst>
              <a:ext uri="{FF2B5EF4-FFF2-40B4-BE49-F238E27FC236}">
                <a16:creationId xmlns:a16="http://schemas.microsoft.com/office/drawing/2014/main" id="{4EAD50E4-8CA1-C58F-D489-068899987266}"/>
              </a:ext>
            </a:extLst>
          </p:cNvPr>
          <p:cNvSpPr txBox="1"/>
          <p:nvPr/>
        </p:nvSpPr>
        <p:spPr>
          <a:xfrm>
            <a:off x="4356340" y="3405187"/>
            <a:ext cx="7272068" cy="2117183"/>
          </a:xfrm>
          <a:prstGeom prst="rect">
            <a:avLst/>
          </a:prstGeom>
          <a:noFill/>
        </p:spPr>
        <p:txBody>
          <a:bodyPr wrap="square" rtlCol="1">
            <a:spAutoFit/>
          </a:bodyPr>
          <a:lstStyle/>
          <a:p>
            <a:pPr algn="l" rtl="0">
              <a:lnSpc>
                <a:spcPct val="150000"/>
              </a:lnSpc>
              <a:buFont typeface="Arial" panose="020B0604020202020204" pitchFamily="34" charset="0"/>
              <a:buChar char="•"/>
            </a:pPr>
            <a:endParaRPr lang="en-US" i="1" dirty="0">
              <a:cs typeface="+mj-cs"/>
            </a:endParaRPr>
          </a:p>
          <a:p>
            <a:pPr algn="l" rtl="0">
              <a:lnSpc>
                <a:spcPct val="150000"/>
              </a:lnSpc>
              <a:buFont typeface="Arial" panose="020B0604020202020204" pitchFamily="34" charset="0"/>
              <a:buChar char="•"/>
            </a:pPr>
            <a:r>
              <a:rPr lang="en-US" i="1" dirty="0">
                <a:cs typeface="+mj-cs"/>
              </a:rPr>
              <a:t> You can also note here that skin cancer spreads widely at all ages, from the age of 10 years to the very latest Therefore, we must diagnose it early and search for real ways to treat it ":</a:t>
            </a:r>
          </a:p>
          <a:p>
            <a:pPr marL="0" indent="0" algn="l" rtl="0">
              <a:lnSpc>
                <a:spcPct val="150000"/>
              </a:lnSpc>
              <a:buNone/>
            </a:pPr>
            <a:endParaRPr lang="en-US" i="1" dirty="0">
              <a:cs typeface="+mj-cs"/>
            </a:endParaRPr>
          </a:p>
        </p:txBody>
      </p:sp>
    </p:spTree>
    <p:extLst>
      <p:ext uri="{BB962C8B-B14F-4D97-AF65-F5344CB8AC3E}">
        <p14:creationId xmlns:p14="http://schemas.microsoft.com/office/powerpoint/2010/main" val="396296893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6B5A29-1E4E-0978-F331-348F43E9B9BD}"/>
              </a:ext>
            </a:extLst>
          </p:cNvPr>
          <p:cNvSpPr>
            <a:spLocks noGrp="1"/>
          </p:cNvSpPr>
          <p:nvPr>
            <p:ph idx="1"/>
          </p:nvPr>
        </p:nvSpPr>
        <p:spPr>
          <a:xfrm>
            <a:off x="247650" y="209550"/>
            <a:ext cx="11706225" cy="6391275"/>
          </a:xfrm>
          <a:gradFill>
            <a:gsLst>
              <a:gs pos="0">
                <a:srgbClr val="5AA09D"/>
              </a:gs>
              <a:gs pos="77000">
                <a:srgbClr val="5AA09D"/>
              </a:gs>
              <a:gs pos="100000">
                <a:srgbClr val="FF6699"/>
              </a:gs>
            </a:gsLst>
            <a:lin ang="2700000" scaled="1"/>
          </a:gradFill>
        </p:spPr>
        <p:txBody>
          <a:bodyPr/>
          <a:lstStyle/>
          <a:p>
            <a:pPr algn="l" rtl="0">
              <a:lnSpc>
                <a:spcPct val="150000"/>
              </a:lnSpc>
              <a:buFont typeface="Arial" panose="020B0604020202020204" pitchFamily="34" charset="0"/>
              <a:buChar char="•"/>
            </a:pPr>
            <a:endParaRPr lang="en-US" i="1" dirty="0">
              <a:cs typeface="+mj-cs"/>
            </a:endParaRPr>
          </a:p>
          <a:p>
            <a:pPr algn="l" rtl="0">
              <a:lnSpc>
                <a:spcPct val="150000"/>
              </a:lnSpc>
              <a:buFont typeface="Arial" panose="020B0604020202020204" pitchFamily="34" charset="0"/>
              <a:buChar char="•"/>
            </a:pPr>
            <a:endParaRPr lang="en-US" i="1" dirty="0">
              <a:cs typeface="+mj-cs"/>
            </a:endParaRPr>
          </a:p>
          <a:p>
            <a:pPr algn="l" rtl="0">
              <a:lnSpc>
                <a:spcPct val="150000"/>
              </a:lnSpc>
              <a:buFont typeface="Arial" panose="020B0604020202020204" pitchFamily="34" charset="0"/>
              <a:buChar char="•"/>
            </a:pPr>
            <a:r>
              <a:rPr lang="en-US" i="1" dirty="0">
                <a:cs typeface="+mj-cs"/>
              </a:rPr>
              <a:t>Our app delivers rapid, accurate analysis of skin lesions with its Flutter interface and CNN technology.</a:t>
            </a:r>
          </a:p>
          <a:p>
            <a:pPr algn="l" rtl="0">
              <a:lnSpc>
                <a:spcPct val="150000"/>
              </a:lnSpc>
              <a:buFont typeface="Arial" panose="020B0604020202020204" pitchFamily="34" charset="0"/>
              <a:buChar char="•"/>
            </a:pPr>
            <a:endParaRPr lang="en-US" i="1" dirty="0">
              <a:cs typeface="+mj-cs"/>
            </a:endParaRPr>
          </a:p>
          <a:p>
            <a:pPr algn="l" rtl="0">
              <a:lnSpc>
                <a:spcPct val="150000"/>
              </a:lnSpc>
              <a:buFont typeface="Arial" panose="020B0604020202020204" pitchFamily="34" charset="0"/>
              <a:buChar char="•"/>
            </a:pPr>
            <a:endParaRPr lang="en-US" i="1" dirty="0">
              <a:cs typeface="+mj-cs"/>
            </a:endParaRPr>
          </a:p>
          <a:p>
            <a:pPr algn="l" rtl="0">
              <a:lnSpc>
                <a:spcPct val="150000"/>
              </a:lnSpc>
              <a:buFont typeface="Arial" panose="020B0604020202020204" pitchFamily="34" charset="0"/>
              <a:buChar char="•"/>
            </a:pPr>
            <a:r>
              <a:rPr lang="en-US" i="1" dirty="0"/>
              <a:t>Our app uses a smartphone camera and artificial intelligence to analyze and classify skin lesions if lesions is benign or malignant.</a:t>
            </a:r>
            <a:endParaRPr lang="en-US" i="1" dirty="0">
              <a:cs typeface="+mj-cs"/>
            </a:endParaRPr>
          </a:p>
          <a:p>
            <a:pPr marL="0" indent="0" algn="l" rtl="0">
              <a:lnSpc>
                <a:spcPct val="150000"/>
              </a:lnSpc>
              <a:buNone/>
            </a:pPr>
            <a:endParaRPr lang="en-US" i="1" dirty="0">
              <a:cs typeface="+mj-cs"/>
            </a:endParaRPr>
          </a:p>
          <a:p>
            <a:pPr marL="0" indent="0" algn="l" rtl="0">
              <a:lnSpc>
                <a:spcPct val="150000"/>
              </a:lnSpc>
              <a:buNone/>
            </a:pPr>
            <a:endParaRPr lang="en-US" i="1" dirty="0">
              <a:cs typeface="+mj-cs"/>
            </a:endParaRPr>
          </a:p>
          <a:p>
            <a:pPr algn="l" rtl="0">
              <a:lnSpc>
                <a:spcPct val="150000"/>
              </a:lnSpc>
              <a:buFont typeface="Arial" panose="020B0604020202020204" pitchFamily="34" charset="0"/>
              <a:buChar char="•"/>
            </a:pPr>
            <a:r>
              <a:rPr lang="en-US" i="1" dirty="0">
                <a:cs typeface="+mj-cs"/>
              </a:rPr>
              <a:t> It facilitates consultations with local doctors and provides educational resources for proactive skin health management.</a:t>
            </a:r>
            <a:endParaRPr lang="ar-EG" dirty="0"/>
          </a:p>
        </p:txBody>
      </p:sp>
    </p:spTree>
    <p:extLst>
      <p:ext uri="{BB962C8B-B14F-4D97-AF65-F5344CB8AC3E}">
        <p14:creationId xmlns:p14="http://schemas.microsoft.com/office/powerpoint/2010/main" val="386901965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C18FAB3-BF50-41F5-F1A7-73834D265B4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5231FDC-AC77-CFE0-6905-E0D8D8A21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6CEC072-2D47-9659-88F3-910A06070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ln w="6350" cap="flat" cmpd="sng" algn="ctr">
            <a:noFill/>
            <a:prstDash val="solid"/>
          </a:ln>
          <a:effectLst>
            <a:softEdge rad="0"/>
          </a:effectLst>
        </p:spPr>
        <p:txBody>
          <a:bodyPr/>
          <a:lstStyle/>
          <a:p>
            <a:endParaRPr lang="ar-EG"/>
          </a:p>
        </p:txBody>
      </p:sp>
      <p:sp>
        <p:nvSpPr>
          <p:cNvPr id="3" name="Content Placeholder 2">
            <a:extLst>
              <a:ext uri="{FF2B5EF4-FFF2-40B4-BE49-F238E27FC236}">
                <a16:creationId xmlns:a16="http://schemas.microsoft.com/office/drawing/2014/main" id="{539D804E-DF36-3018-BAF4-A30C4D13FCB2}"/>
              </a:ext>
            </a:extLst>
          </p:cNvPr>
          <p:cNvSpPr>
            <a:spLocks noGrp="1"/>
          </p:cNvSpPr>
          <p:nvPr>
            <p:ph idx="1"/>
          </p:nvPr>
        </p:nvSpPr>
        <p:spPr>
          <a:xfrm>
            <a:off x="1010198" y="1506669"/>
            <a:ext cx="10171603" cy="3844661"/>
          </a:xfrm>
        </p:spPr>
        <p:txBody>
          <a:bodyPr anchor="ctr">
            <a:normAutofit/>
          </a:bodyPr>
          <a:lstStyle/>
          <a:p>
            <a:pPr marL="0" indent="0" algn="l" rtl="0">
              <a:buNone/>
            </a:pPr>
            <a:r>
              <a:rPr lang="en-US" sz="5400" b="1" i="1" kern="100" dirty="0">
                <a:latin typeface="Times New Roman" panose="02020603050405020304" pitchFamily="18" charset="0"/>
                <a:cs typeface="Times New Roman" panose="02020603050405020304" pitchFamily="18" charset="0"/>
              </a:rPr>
              <a:t>R</a:t>
            </a:r>
            <a:r>
              <a:rPr lang="en-US" sz="5400" b="1" i="1" kern="100" dirty="0">
                <a:latin typeface="Times New Roman" panose="02020603050405020304" pitchFamily="18" charset="0"/>
                <a:ea typeface="Calibri" panose="020F0502020204030204" pitchFamily="34" charset="0"/>
                <a:cs typeface="Times New Roman" panose="02020603050405020304" pitchFamily="18" charset="0"/>
              </a:rPr>
              <a:t>elated Works</a:t>
            </a:r>
            <a:endParaRPr lang="ar-EG" sz="5400" i="1" dirty="0">
              <a:cs typeface="+mj-cs"/>
            </a:endParaRPr>
          </a:p>
        </p:txBody>
      </p:sp>
      <p:cxnSp>
        <p:nvCxnSpPr>
          <p:cNvPr id="12" name="Straight Connector 11">
            <a:extLst>
              <a:ext uri="{FF2B5EF4-FFF2-40B4-BE49-F238E27FC236}">
                <a16:creationId xmlns:a16="http://schemas.microsoft.com/office/drawing/2014/main" id="{CBD095F9-FA0E-4053-5D58-F13C88D1F2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pink and black circle with black lines&#10;&#10;Description automatically generated">
            <a:extLst>
              <a:ext uri="{FF2B5EF4-FFF2-40B4-BE49-F238E27FC236}">
                <a16:creationId xmlns:a16="http://schemas.microsoft.com/office/drawing/2014/main" id="{43D13270-B86C-72C2-FC81-D492900E9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768" y="1145534"/>
            <a:ext cx="4877481" cy="4877481"/>
          </a:xfrm>
          <a:prstGeom prst="rect">
            <a:avLst/>
          </a:prstGeom>
        </p:spPr>
      </p:pic>
    </p:spTree>
    <p:extLst>
      <p:ext uri="{BB962C8B-B14F-4D97-AF65-F5344CB8AC3E}">
        <p14:creationId xmlns:p14="http://schemas.microsoft.com/office/powerpoint/2010/main" val="27180432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8" presetClass="emph" presetSubtype="0" fill="hold" nodeType="withEffect">
                                  <p:stCondLst>
                                    <p:cond delay="0"/>
                                  </p:stCondLst>
                                  <p:childTnLst>
                                    <p:animRot by="21600000">
                                      <p:cBhvr>
                                        <p:cTn id="9"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03E189-8E72-5C57-4E3C-EE95FF105A39}"/>
              </a:ext>
            </a:extLst>
          </p:cNvPr>
          <p:cNvSpPr>
            <a:spLocks noGrp="1"/>
          </p:cNvSpPr>
          <p:nvPr>
            <p:ph idx="1"/>
          </p:nvPr>
        </p:nvSpPr>
        <p:spPr>
          <a:xfrm>
            <a:off x="200025" y="219076"/>
            <a:ext cx="11734800" cy="6402562"/>
          </a:xfrm>
          <a:gradFill>
            <a:gsLst>
              <a:gs pos="0">
                <a:srgbClr val="5AA09D"/>
              </a:gs>
              <a:gs pos="77000">
                <a:srgbClr val="5AA09D"/>
              </a:gs>
              <a:gs pos="100000">
                <a:srgbClr val="FF6699"/>
              </a:gs>
            </a:gsLst>
            <a:lin ang="2700000" scaled="1"/>
          </a:gradFill>
        </p:spPr>
        <p:txBody>
          <a:bodyPr/>
          <a:lstStyle/>
          <a:p>
            <a:pPr marL="0" indent="0" algn="l" rtl="0">
              <a:buNone/>
            </a:pPr>
            <a:endParaRPr lang="en-US" b="1" i="1" dirty="0"/>
          </a:p>
          <a:p>
            <a:pPr marL="0" indent="0" algn="l" rtl="0">
              <a:buNone/>
            </a:pPr>
            <a:endParaRPr lang="en-US" b="1" i="1" dirty="0"/>
          </a:p>
          <a:p>
            <a:pPr algn="l" rtl="0">
              <a:buFont typeface="Arial" panose="020B0604020202020204" pitchFamily="34" charset="0"/>
              <a:buChar char="•"/>
            </a:pPr>
            <a:endParaRPr lang="en-US" b="1" i="1" dirty="0"/>
          </a:p>
          <a:p>
            <a:pPr algn="l" rtl="0">
              <a:buFont typeface="Arial" panose="020B0604020202020204" pitchFamily="34" charset="0"/>
              <a:buChar char="•"/>
            </a:pPr>
            <a:r>
              <a:rPr lang="en-US" b="1" i="1" dirty="0"/>
              <a:t>Skin Vision: </a:t>
            </a:r>
            <a:r>
              <a:rPr lang="en-US" i="1" dirty="0"/>
              <a:t>Skin Vision uses AI to analyze photos of skin lesions for potential signs of skin cancer. this app limitation is false positives and false negatives are possible. The app provides risk assessments and recommendations for further evaluation but is not a substitute for professional medical advice</a:t>
            </a:r>
            <a:r>
              <a:rPr lang="en-US" dirty="0"/>
              <a:t>.</a:t>
            </a:r>
          </a:p>
          <a:p>
            <a:pPr marL="0" indent="0" algn="l" rtl="0">
              <a:buNone/>
            </a:pPr>
            <a:endParaRPr lang="en-US" dirty="0"/>
          </a:p>
          <a:p>
            <a:pPr algn="l" rtl="0">
              <a:buFont typeface="Arial" panose="020B0604020202020204" pitchFamily="34" charset="0"/>
              <a:buChar char="•"/>
            </a:pPr>
            <a:r>
              <a:rPr lang="en-US" b="1" i="1" dirty="0"/>
              <a:t>Miiskin:</a:t>
            </a:r>
            <a:r>
              <a:rPr lang="en-US" dirty="0"/>
              <a:t> </a:t>
            </a:r>
            <a:r>
              <a:rPr lang="en-US" i="1" dirty="0"/>
              <a:t>Miiskin uses AI to track and monitor changes in moles and skin lesions over time. this app limitation is that it does not provide a diagnostic assessment.</a:t>
            </a:r>
          </a:p>
          <a:p>
            <a:pPr marL="0" indent="0" algn="l" rtl="0">
              <a:buNone/>
            </a:pPr>
            <a:endParaRPr lang="en-US" i="1" dirty="0"/>
          </a:p>
          <a:p>
            <a:pPr algn="l" rtl="0">
              <a:buFont typeface="Arial" panose="020B0604020202020204" pitchFamily="34" charset="0"/>
              <a:buChar char="•"/>
            </a:pPr>
            <a:r>
              <a:rPr lang="en-US" b="1" i="1" dirty="0"/>
              <a:t>Ada Skin Check: </a:t>
            </a:r>
            <a:r>
              <a:rPr lang="en-US" i="1" dirty="0"/>
              <a:t>Ada Skin Check uses AI to analyze photos of skin lesions and provide risk assessments. this app limitation is that it results in false positives and false negatives can occur.</a:t>
            </a:r>
          </a:p>
          <a:p>
            <a:pPr marL="0" indent="0" algn="l" rtl="0">
              <a:buNone/>
            </a:pPr>
            <a:endParaRPr lang="en-US" i="1" dirty="0"/>
          </a:p>
          <a:p>
            <a:pPr algn="l" rtl="0">
              <a:buFont typeface="Arial" panose="020B0604020202020204" pitchFamily="34" charset="0"/>
              <a:buChar char="•"/>
            </a:pPr>
            <a:r>
              <a:rPr lang="en-US" b="1" i="1" dirty="0"/>
              <a:t>Skin IO:</a:t>
            </a:r>
            <a:r>
              <a:rPr lang="en-US" dirty="0"/>
              <a:t> </a:t>
            </a:r>
            <a:r>
              <a:rPr lang="en-US" i="1" dirty="0"/>
              <a:t>Skin IO employs AI to assess and analyze skin images for potential signs of skin cancer. this app limitation is accuracy of AI-based analysis is contingent on the quality of the data and algorithms.</a:t>
            </a:r>
            <a:endParaRPr lang="ar-EG" dirty="0"/>
          </a:p>
        </p:txBody>
      </p:sp>
    </p:spTree>
    <p:extLst>
      <p:ext uri="{BB962C8B-B14F-4D97-AF65-F5344CB8AC3E}">
        <p14:creationId xmlns:p14="http://schemas.microsoft.com/office/powerpoint/2010/main" val="9157275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heel(1)">
                                      <p:cBhvr>
                                        <p:cTn id="7" dur="2000"/>
                                        <p:tgtEl>
                                          <p:spTgt spid="3">
                                            <p:txEl>
                                              <p:pRg st="3" end="3"/>
                                            </p:txEl>
                                          </p:spTgt>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heel(1)">
                                      <p:cBhvr>
                                        <p:cTn id="11" dur="2000"/>
                                        <p:tgtEl>
                                          <p:spTgt spid="3">
                                            <p:txEl>
                                              <p:pRg st="5" end="5"/>
                                            </p:txEl>
                                          </p:spTgt>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wheel(1)">
                                      <p:cBhvr>
                                        <p:cTn id="15" dur="2000"/>
                                        <p:tgtEl>
                                          <p:spTgt spid="3">
                                            <p:txEl>
                                              <p:pRg st="7" end="7"/>
                                            </p:txEl>
                                          </p:spTgt>
                                        </p:tgtEl>
                                      </p:cBhvr>
                                    </p:animEffect>
                                  </p:childTnLst>
                                </p:cTn>
                              </p:par>
                            </p:childTnLst>
                          </p:cTn>
                        </p:par>
                        <p:par>
                          <p:cTn id="16" fill="hold">
                            <p:stCondLst>
                              <p:cond delay="6000"/>
                            </p:stCondLst>
                            <p:childTnLst>
                              <p:par>
                                <p:cTn id="17" presetID="21" presetClass="entr" presetSubtype="1" fill="hold" nodeType="after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wheel(1)">
                                      <p:cBhvr>
                                        <p:cTn id="19"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2032</TotalTime>
  <Words>1518</Words>
  <Application>Microsoft Office PowerPoint</Application>
  <PresentationFormat>Widescreen</PresentationFormat>
  <Paragraphs>253</Paragraphs>
  <Slides>33</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Amasis MT Pro Medium</vt:lpstr>
      <vt:lpstr>Arial</vt:lpstr>
      <vt:lpstr>Calibri</vt:lpstr>
      <vt:lpstr>Century Gothic</vt:lpstr>
      <vt:lpstr>Courier New</vt:lpstr>
      <vt:lpstr>Garamond</vt:lpstr>
      <vt:lpstr>Times New Roman</vt:lpstr>
      <vt:lpstr>Wingdings</vt:lpstr>
      <vt:lpstr>Wingdings 3</vt:lpstr>
      <vt:lpstr>Savon</vt:lpstr>
      <vt:lpstr>Skin Cancer Detection  App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between existing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Firebase</vt:lpstr>
      <vt:lpstr>Firestore</vt:lpstr>
      <vt:lpstr>Firebase Authentication</vt:lpstr>
      <vt:lpstr>Our Application Usage</vt:lpstr>
      <vt:lpstr>System Demo </vt:lpstr>
      <vt:lpstr>System Demo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App</dc:title>
  <dc:creator>Rahma Kotaeb</dc:creator>
  <cp:lastModifiedBy>Rahma Alaa Fouad Ibrahim</cp:lastModifiedBy>
  <cp:revision>160</cp:revision>
  <dcterms:created xsi:type="dcterms:W3CDTF">2024-01-29T00:13:21Z</dcterms:created>
  <dcterms:modified xsi:type="dcterms:W3CDTF">2024-06-15T18:48:06Z</dcterms:modified>
</cp:coreProperties>
</file>